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7" r:id="rId4"/>
  </p:sldMasterIdLst>
  <p:notesMasterIdLst>
    <p:notesMasterId r:id="rId29"/>
  </p:notesMasterIdLst>
  <p:sldIdLst>
    <p:sldId id="256" r:id="rId5"/>
    <p:sldId id="261" r:id="rId6"/>
    <p:sldId id="268" r:id="rId7"/>
    <p:sldId id="262" r:id="rId8"/>
    <p:sldId id="259" r:id="rId9"/>
    <p:sldId id="260" r:id="rId10"/>
    <p:sldId id="324" r:id="rId11"/>
    <p:sldId id="298" r:id="rId12"/>
    <p:sldId id="299" r:id="rId13"/>
    <p:sldId id="270" r:id="rId14"/>
    <p:sldId id="305" r:id="rId15"/>
    <p:sldId id="287" r:id="rId16"/>
    <p:sldId id="309" r:id="rId17"/>
    <p:sldId id="319" r:id="rId18"/>
    <p:sldId id="321" r:id="rId19"/>
    <p:sldId id="307" r:id="rId20"/>
    <p:sldId id="322" r:id="rId21"/>
    <p:sldId id="323" r:id="rId22"/>
    <p:sldId id="327" r:id="rId23"/>
    <p:sldId id="325" r:id="rId24"/>
    <p:sldId id="273" r:id="rId25"/>
    <p:sldId id="306" r:id="rId26"/>
    <p:sldId id="334" r:id="rId27"/>
    <p:sldId id="278" r:id="rId28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805E2C4-4704-4920-8451-2557AFE8C0E6}" v="53" dt="2025-12-16T06:52:20.7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A107856-5554-42FB-B03E-39F5DBC370BA}" styleName="보통 스타일 4 - 강조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DA37D80-6434-44D0-A028-1B22A696006F}" styleName="밝은 스타일 3 - 강조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밝은 스타일 3 - 강조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4B1156A-380E-4F78-BDF5-A606A8083BF9}" styleName="보통 스타일 4 - 강조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47" autoAdjust="0"/>
  </p:normalViewPr>
  <p:slideViewPr>
    <p:cSldViewPr>
      <p:cViewPr varScale="1">
        <p:scale>
          <a:sx n="101" d="100"/>
          <a:sy n="101" d="100"/>
        </p:scale>
        <p:origin x="99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ung yoon" userId="91498ed6ae028579" providerId="LiveId" clId="{9C0A59D4-9A4E-4869-A37E-C7E1C3EAE03D}"/>
    <pc:docChg chg="undo custSel modSld">
      <pc:chgData name="young yoon" userId="91498ed6ae028579" providerId="LiveId" clId="{9C0A59D4-9A4E-4869-A37E-C7E1C3EAE03D}" dt="2025-12-16T06:55:46.394" v="239" actId="1076"/>
      <pc:docMkLst>
        <pc:docMk/>
      </pc:docMkLst>
      <pc:sldChg chg="modSp mod">
        <pc:chgData name="young yoon" userId="91498ed6ae028579" providerId="LiveId" clId="{9C0A59D4-9A4E-4869-A37E-C7E1C3EAE03D}" dt="2025-12-16T06:50:38.804" v="202" actId="14100"/>
        <pc:sldMkLst>
          <pc:docMk/>
          <pc:sldMk cId="0" sldId="259"/>
        </pc:sldMkLst>
        <pc:spChg chg="mod">
          <ac:chgData name="young yoon" userId="91498ed6ae028579" providerId="LiveId" clId="{9C0A59D4-9A4E-4869-A37E-C7E1C3EAE03D}" dt="2025-12-16T06:50:26.804" v="201" actId="1038"/>
          <ac:spMkLst>
            <pc:docMk/>
            <pc:sldMk cId="0" sldId="259"/>
            <ac:spMk id="6" creationId="{DCD460EF-2D49-AD9C-6D14-73BACD2CE489}"/>
          </ac:spMkLst>
        </pc:spChg>
        <pc:spChg chg="mod">
          <ac:chgData name="young yoon" userId="91498ed6ae028579" providerId="LiveId" clId="{9C0A59D4-9A4E-4869-A37E-C7E1C3EAE03D}" dt="2025-12-16T06:48:55.533" v="192" actId="1036"/>
          <ac:spMkLst>
            <pc:docMk/>
            <pc:sldMk cId="0" sldId="259"/>
            <ac:spMk id="7" creationId="{B19187BF-CD99-B8A0-4318-2B8EC1677A79}"/>
          </ac:spMkLst>
        </pc:spChg>
        <pc:spChg chg="mod">
          <ac:chgData name="young yoon" userId="91498ed6ae028579" providerId="LiveId" clId="{9C0A59D4-9A4E-4869-A37E-C7E1C3EAE03D}" dt="2025-12-16T06:50:38.804" v="202" actId="14100"/>
          <ac:spMkLst>
            <pc:docMk/>
            <pc:sldMk cId="0" sldId="259"/>
            <ac:spMk id="31" creationId="{D944D88B-66B4-B5C2-BB6A-3999D67F723B}"/>
          </ac:spMkLst>
        </pc:spChg>
        <pc:picChg chg="mod">
          <ac:chgData name="young yoon" userId="91498ed6ae028579" providerId="LiveId" clId="{9C0A59D4-9A4E-4869-A37E-C7E1C3EAE03D}" dt="2025-12-16T06:49:07.959" v="193" actId="14100"/>
          <ac:picMkLst>
            <pc:docMk/>
            <pc:sldMk cId="0" sldId="259"/>
            <ac:picMk id="3" creationId="{C6901376-7A49-EB04-B70E-A6A5B1C33954}"/>
          </ac:picMkLst>
        </pc:picChg>
        <pc:picChg chg="mod">
          <ac:chgData name="young yoon" userId="91498ed6ae028579" providerId="LiveId" clId="{9C0A59D4-9A4E-4869-A37E-C7E1C3EAE03D}" dt="2025-12-16T06:50:18.367" v="195" actId="1035"/>
          <ac:picMkLst>
            <pc:docMk/>
            <pc:sldMk cId="0" sldId="259"/>
            <ac:picMk id="5" creationId="{D1C51D7B-76A5-A27F-EB79-401DA5AB0735}"/>
          </ac:picMkLst>
        </pc:picChg>
      </pc:sldChg>
      <pc:sldChg chg="modSp mod">
        <pc:chgData name="young yoon" userId="91498ed6ae028579" providerId="LiveId" clId="{9C0A59D4-9A4E-4869-A37E-C7E1C3EAE03D}" dt="2025-12-10T05:32:18.723" v="37" actId="14100"/>
        <pc:sldMkLst>
          <pc:docMk/>
          <pc:sldMk cId="2426450591" sldId="323"/>
        </pc:sldMkLst>
        <pc:spChg chg="mod">
          <ac:chgData name="young yoon" userId="91498ed6ae028579" providerId="LiveId" clId="{9C0A59D4-9A4E-4869-A37E-C7E1C3EAE03D}" dt="2025-12-10T05:32:18.723" v="37" actId="14100"/>
          <ac:spMkLst>
            <pc:docMk/>
            <pc:sldMk cId="2426450591" sldId="323"/>
            <ac:spMk id="13" creationId="{686A1176-D5DA-A048-9F6C-5EA9310EBF90}"/>
          </ac:spMkLst>
        </pc:spChg>
      </pc:sldChg>
      <pc:sldChg chg="addSp delSp modSp mod modAnim">
        <pc:chgData name="young yoon" userId="91498ed6ae028579" providerId="LiveId" clId="{9C0A59D4-9A4E-4869-A37E-C7E1C3EAE03D}" dt="2025-12-16T06:55:46.394" v="239" actId="1076"/>
        <pc:sldMkLst>
          <pc:docMk/>
          <pc:sldMk cId="601478707" sldId="325"/>
        </pc:sldMkLst>
        <pc:spChg chg="mod">
          <ac:chgData name="young yoon" userId="91498ed6ae028579" providerId="LiveId" clId="{9C0A59D4-9A4E-4869-A37E-C7E1C3EAE03D}" dt="2025-12-10T05:34:27.731" v="46" actId="1076"/>
          <ac:spMkLst>
            <pc:docMk/>
            <pc:sldMk cId="601478707" sldId="325"/>
            <ac:spMk id="2" creationId="{90BBC884-18C7-5846-281A-00217D77E9B1}"/>
          </ac:spMkLst>
        </pc:spChg>
        <pc:spChg chg="mod ord">
          <ac:chgData name="young yoon" userId="91498ed6ae028579" providerId="LiveId" clId="{9C0A59D4-9A4E-4869-A37E-C7E1C3EAE03D}" dt="2025-12-16T06:55:41.903" v="238" actId="1076"/>
          <ac:spMkLst>
            <pc:docMk/>
            <pc:sldMk cId="601478707" sldId="325"/>
            <ac:spMk id="15" creationId="{2E2C0C3D-2DC0-3927-B139-7E72FBF6CA48}"/>
          </ac:spMkLst>
        </pc:spChg>
        <pc:spChg chg="mod ord">
          <ac:chgData name="young yoon" userId="91498ed6ae028579" providerId="LiveId" clId="{9C0A59D4-9A4E-4869-A37E-C7E1C3EAE03D}" dt="2025-12-16T06:54:14.971" v="232" actId="1037"/>
          <ac:spMkLst>
            <pc:docMk/>
            <pc:sldMk cId="601478707" sldId="325"/>
            <ac:spMk id="16" creationId="{EBBAADE7-B971-C680-21C4-8C6C705228CB}"/>
          </ac:spMkLst>
        </pc:spChg>
        <pc:spChg chg="mod ord">
          <ac:chgData name="young yoon" userId="91498ed6ae028579" providerId="LiveId" clId="{9C0A59D4-9A4E-4869-A37E-C7E1C3EAE03D}" dt="2025-12-16T06:54:20.669" v="235" actId="1037"/>
          <ac:spMkLst>
            <pc:docMk/>
            <pc:sldMk cId="601478707" sldId="325"/>
            <ac:spMk id="17" creationId="{D182B8F3-6410-3FFC-5F05-CDADEDABC35D}"/>
          </ac:spMkLst>
        </pc:spChg>
        <pc:spChg chg="mod ord">
          <ac:chgData name="young yoon" userId="91498ed6ae028579" providerId="LiveId" clId="{9C0A59D4-9A4E-4869-A37E-C7E1C3EAE03D}" dt="2025-12-16T06:54:25.892" v="236" actId="1076"/>
          <ac:spMkLst>
            <pc:docMk/>
            <pc:sldMk cId="601478707" sldId="325"/>
            <ac:spMk id="18" creationId="{569F3F47-A937-218E-9954-92CCD6B3A11A}"/>
          </ac:spMkLst>
        </pc:spChg>
        <pc:spChg chg="mod ord">
          <ac:chgData name="young yoon" userId="91498ed6ae028579" providerId="LiveId" clId="{9C0A59D4-9A4E-4869-A37E-C7E1C3EAE03D}" dt="2025-12-16T06:54:30.427" v="237" actId="1076"/>
          <ac:spMkLst>
            <pc:docMk/>
            <pc:sldMk cId="601478707" sldId="325"/>
            <ac:spMk id="19" creationId="{ED3F58F1-5188-AD7A-5772-3C461D22B0B6}"/>
          </ac:spMkLst>
        </pc:spChg>
        <pc:spChg chg="mod ord">
          <ac:chgData name="young yoon" userId="91498ed6ae028579" providerId="LiveId" clId="{9C0A59D4-9A4E-4869-A37E-C7E1C3EAE03D}" dt="2025-12-16T06:55:46.394" v="239" actId="1076"/>
          <ac:spMkLst>
            <pc:docMk/>
            <pc:sldMk cId="601478707" sldId="325"/>
            <ac:spMk id="20" creationId="{288FAA32-5B22-CB5D-F02E-934E3823C109}"/>
          </ac:spMkLst>
        </pc:spChg>
        <pc:picChg chg="add mod ord">
          <ac:chgData name="young yoon" userId="91498ed6ae028579" providerId="LiveId" clId="{9C0A59D4-9A4E-4869-A37E-C7E1C3EAE03D}" dt="2025-12-10T05:58:33.332" v="155" actId="1076"/>
          <ac:picMkLst>
            <pc:docMk/>
            <pc:sldMk cId="601478707" sldId="325"/>
            <ac:picMk id="22" creationId="{FA280BB1-7712-4E91-3037-C36AB1B45BF0}"/>
          </ac:picMkLst>
        </pc:picChg>
      </pc:sldChg>
      <pc:sldChg chg="modSp mod">
        <pc:chgData name="young yoon" userId="91498ed6ae028579" providerId="LiveId" clId="{9C0A59D4-9A4E-4869-A37E-C7E1C3EAE03D}" dt="2025-12-10T02:48:40.689" v="30" actId="20577"/>
        <pc:sldMkLst>
          <pc:docMk/>
          <pc:sldMk cId="1086953393" sldId="334"/>
        </pc:sldMkLst>
        <pc:spChg chg="mod">
          <ac:chgData name="young yoon" userId="91498ed6ae028579" providerId="LiveId" clId="{9C0A59D4-9A4E-4869-A37E-C7E1C3EAE03D}" dt="2025-12-10T02:48:40.689" v="30" actId="20577"/>
          <ac:spMkLst>
            <pc:docMk/>
            <pc:sldMk cId="1086953393" sldId="334"/>
            <ac:spMk id="18" creationId="{DA8DEA62-6476-DFD1-89DA-E7CCA6F29218}"/>
          </ac:spMkLst>
        </pc:spChg>
        <pc:graphicFrameChg chg="modGraphic">
          <ac:chgData name="young yoon" userId="91498ed6ae028579" providerId="LiveId" clId="{9C0A59D4-9A4E-4869-A37E-C7E1C3EAE03D}" dt="2025-12-10T02:46:39.470" v="1" actId="20577"/>
          <ac:graphicFrameMkLst>
            <pc:docMk/>
            <pc:sldMk cId="1086953393" sldId="334"/>
            <ac:graphicFrameMk id="4" creationId="{60EC149A-36E7-0003-E594-B07BB412BCC2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FCB31F6-2FEA-4AF6-A608-EFC2F92AFC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3660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1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EC10A9-E59F-7B04-40B9-34C8C49D49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76632EE0-B8F1-D64B-0204-21E8B056C4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46D709D-4EED-E228-84B6-84876A1572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87CB47C-D01D-C77F-29C9-D02B6FE3AE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2851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9807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2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270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1372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8895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5E8E72-2D25-176E-F012-0372CE5534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6FE06705-AC7C-BE26-2351-E775810681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1FF7AD4-2641-9751-7F55-7B34AD968E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F5432EB-DF59-B075-8DD0-0B1CB631C1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3012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0487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4811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1237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9938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ko-KR" altLang="en-US" noProof="0"/>
              <a:t>마스터 제목 스타일 편집</a:t>
            </a:r>
            <a:endParaRPr lang="en-US" noProof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pPr lvl="0"/>
            <a:r>
              <a:rPr lang="ko-KR" altLang="en-US" noProof="0"/>
              <a:t>클릭하여 마스터 부제목 스타일 편집</a:t>
            </a:r>
            <a:endParaRPr lang="en-US" noProof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A86BE39-BE3A-48C1-A045-FD1AD5F5130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6392" name="Rectangle 8" descr="Gold bar"/>
          <p:cNvSpPr>
            <a:spLocks noChangeArrowheads="1"/>
          </p:cNvSpPr>
          <p:nvPr/>
        </p:nvSpPr>
        <p:spPr bwMode="auto">
          <a:xfrm>
            <a:off x="228600" y="2889250"/>
            <a:ext cx="2870200" cy="2016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 descr="Orange bar"/>
          <p:cNvSpPr>
            <a:spLocks noChangeArrowheads="1"/>
          </p:cNvSpPr>
          <p:nvPr/>
        </p:nvSpPr>
        <p:spPr bwMode="auto">
          <a:xfrm>
            <a:off x="3098800" y="2889250"/>
            <a:ext cx="2870200" cy="2016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Rectangle 10" descr="Slate bar"/>
          <p:cNvSpPr>
            <a:spLocks noChangeArrowheads="1"/>
          </p:cNvSpPr>
          <p:nvPr/>
        </p:nvSpPr>
        <p:spPr bwMode="auto">
          <a:xfrm>
            <a:off x="5969000" y="2889250"/>
            <a:ext cx="2870200" cy="20161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F928C-1304-4FCF-B1FE-E58E659C20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2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BF457-1B89-4FB8-B5B6-2396275BD8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1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제목, 텍스트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6290E6F-4E3F-41C2-8AB3-35077E51D9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43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제목, 텍스트 및 클립 아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r>
              <a:rPr lang="ko-KR" altLang="en-US"/>
              <a:t>온라인 이미지를 추가하려면 아이콘을 클릭하세요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A41DC2D-CE22-4452-9330-733326E99D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9278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6D15D-A852-4CD8-9A3A-849FE3857B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53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6D15D-A852-4CD8-9A3A-849FE3857B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AD331-EFAC-41D9-9F12-FD8D4C8312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20379-1FF7-439A-909F-B9047C7E4C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41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A7283-45F0-4CF9-ACA0-2CA7741825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9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4388-AEAC-466B-9ED3-FD44F0FA8A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9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59A81-AC6A-4000-B556-C65FD00780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7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0CFC6-C2D9-443C-A7CF-290065ED62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3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B324D-0E9B-4FB3-82FE-512DFC8E60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8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938A4918-E4C7-4C66-94BB-F06A3F6B590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5367" name="Rectangle 7" descr="Gold bar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Rectangle 9" descr="Orange bar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70" name="Rectangle 10" descr="Slate bar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vimeo.com/user29181526/review/1058096262/6e312800c2" TargetMode="External"/><Relationship Id="rId7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url.kr/wsahj7" TargetMode="External"/><Relationship Id="rId13" Type="http://schemas.openxmlformats.org/officeDocument/2006/relationships/hyperlink" Target="https://www.youtube.com/watch?v=qmLBJ6sTing" TargetMode="External"/><Relationship Id="rId18" Type="http://schemas.openxmlformats.org/officeDocument/2006/relationships/hyperlink" Target="https://youtu.be/wflqI8kdzR8" TargetMode="External"/><Relationship Id="rId3" Type="http://schemas.openxmlformats.org/officeDocument/2006/relationships/image" Target="../media/image1.jpeg"/><Relationship Id="rId7" Type="http://schemas.openxmlformats.org/officeDocument/2006/relationships/hyperlink" Target="https://youtu.be/-DVHbGq3tlc" TargetMode="External"/><Relationship Id="rId12" Type="http://schemas.openxmlformats.org/officeDocument/2006/relationships/hyperlink" Target="https://youtu.be/qmLBJ6sTing" TargetMode="External"/><Relationship Id="rId17" Type="http://schemas.openxmlformats.org/officeDocument/2006/relationships/hyperlink" Target="https://www.youtube.com/embed/wflqI8kdzR8?si=fbScEFfP-St7ofTR" TargetMode="External"/><Relationship Id="rId2" Type="http://schemas.openxmlformats.org/officeDocument/2006/relationships/notesSlide" Target="../notesSlides/notesSlide10.xml"/><Relationship Id="rId16" Type="http://schemas.openxmlformats.org/officeDocument/2006/relationships/hyperlink" Target="https://youtu.be/p18rzT_6UF8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youtu.be/K27MBq4Q32A" TargetMode="External"/><Relationship Id="rId11" Type="http://schemas.openxmlformats.org/officeDocument/2006/relationships/hyperlink" Target="https://youtu.be/s3IGfzz8j3c" TargetMode="External"/><Relationship Id="rId5" Type="http://schemas.openxmlformats.org/officeDocument/2006/relationships/hyperlink" Target="https://www.youtube.com/watch?v=K27MBq4Q32A" TargetMode="External"/><Relationship Id="rId15" Type="http://schemas.openxmlformats.org/officeDocument/2006/relationships/hyperlink" Target="https://www.youtube.com/watch?v=p18rzT_6UF8" TargetMode="External"/><Relationship Id="rId10" Type="http://schemas.openxmlformats.org/officeDocument/2006/relationships/hyperlink" Target="https://youtu.be/08ufwCFOF4g" TargetMode="External"/><Relationship Id="rId4" Type="http://schemas.openxmlformats.org/officeDocument/2006/relationships/image" Target="../media/image3.png"/><Relationship Id="rId9" Type="http://schemas.openxmlformats.org/officeDocument/2006/relationships/hyperlink" Target="https://youtu.be/Cu2wwsN42kc" TargetMode="External"/><Relationship Id="rId14" Type="http://schemas.openxmlformats.org/officeDocument/2006/relationships/hyperlink" Target="https://youtu.be/cGjvLljKf-8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jpeg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hyperlink" Target="https://vimeo.com/user29181526/review/1058096249/a236e84593" TargetMode="External"/><Relationship Id="rId9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80728"/>
            <a:ext cx="7772400" cy="1400274"/>
          </a:xfrm>
        </p:spPr>
        <p:txBody>
          <a:bodyPr/>
          <a:lstStyle/>
          <a:p>
            <a:r>
              <a:rPr lang="ko-KR" altLang="en-US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진로와 직업</a:t>
            </a:r>
            <a:endParaRPr lang="ko-KR" altLang="en-US" dirty="0">
              <a:ea typeface="굴림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17112" y="-3338"/>
            <a:ext cx="8926887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17112" y="3338"/>
            <a:ext cx="8926888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미래 행복 시간표 알아보기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3153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    </a:t>
            </a:r>
            <a:r>
              <a:rPr lang="ko-KR" altLang="en-US" sz="2000" b="1" spc="-150" dirty="0">
                <a:latin typeface="+mn-ea"/>
              </a:rPr>
              <a:t>다음은 두 직업인의 하루 평균 시간표이다</a:t>
            </a:r>
            <a:r>
              <a:rPr lang="en-US" altLang="ko-KR" sz="2000" b="1" spc="-150" dirty="0">
                <a:latin typeface="+mn-ea"/>
              </a:rPr>
              <a:t>. </a:t>
            </a:r>
            <a:r>
              <a:rPr lang="ko-KR" altLang="en-US" sz="2000" b="1" spc="-150" dirty="0">
                <a:latin typeface="+mn-ea"/>
              </a:rPr>
              <a:t>대화를 보고 질문에 답해 보자</a:t>
            </a:r>
            <a:r>
              <a:rPr lang="en-US" altLang="ko-KR" sz="2000" b="1" spc="-150" dirty="0">
                <a:latin typeface="+mn-ea"/>
              </a:rPr>
              <a:t>.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47</a:t>
            </a:r>
            <a:r>
              <a:rPr lang="ko-KR" altLang="en-US" sz="1600" b="1" dirty="0"/>
              <a:t>쪽</a:t>
            </a:r>
          </a:p>
        </p:txBody>
      </p:sp>
      <p:sp>
        <p:nvSpPr>
          <p:cNvPr id="9" name="모서리가 둥근 직사각형 37">
            <a:extLst>
              <a:ext uri="{FF2B5EF4-FFF2-40B4-BE49-F238E27FC236}">
                <a16:creationId xmlns:a16="http://schemas.microsoft.com/office/drawing/2014/main" id="{02539910-2796-3982-6CDC-3E19DE079C5A}"/>
              </a:ext>
            </a:extLst>
          </p:cNvPr>
          <p:cNvSpPr/>
          <p:nvPr/>
        </p:nvSpPr>
        <p:spPr bwMode="auto">
          <a:xfrm>
            <a:off x="6919577" y="3700445"/>
            <a:ext cx="785827" cy="428628"/>
          </a:xfrm>
          <a:prstGeom prst="roundRect">
            <a:avLst/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sp>
        <p:nvSpPr>
          <p:cNvPr id="14" name="별: 꼭짓점 6개 13">
            <a:extLst>
              <a:ext uri="{FF2B5EF4-FFF2-40B4-BE49-F238E27FC236}">
                <a16:creationId xmlns:a16="http://schemas.microsoft.com/office/drawing/2014/main" id="{6F47206A-4438-870E-DB89-66E9E1304CCD}"/>
              </a:ext>
            </a:extLst>
          </p:cNvPr>
          <p:cNvSpPr/>
          <p:nvPr/>
        </p:nvSpPr>
        <p:spPr bwMode="auto">
          <a:xfrm>
            <a:off x="611560" y="980728"/>
            <a:ext cx="360040" cy="360040"/>
          </a:xfrm>
          <a:prstGeom prst="star6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B93289FB-045C-51F8-40B9-EECCC355E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802" y="1659650"/>
            <a:ext cx="7939654" cy="3675278"/>
          </a:xfrm>
          <a:prstGeom prst="rect">
            <a:avLst/>
          </a:prstGeom>
        </p:spPr>
      </p:pic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E9EAC66-92F4-B95F-865A-388AD89570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17918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17112" y="-3338"/>
            <a:ext cx="8926887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17112" y="3338"/>
            <a:ext cx="8926888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미래 행복 시간표 알아보기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770485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</a:t>
            </a:r>
            <a:r>
              <a:rPr lang="en-US" altLang="ko-KR" sz="2000" b="1" spc="-20" dirty="0">
                <a:latin typeface="+mn-ea"/>
              </a:rPr>
              <a:t> </a:t>
            </a:r>
            <a:r>
              <a:rPr lang="ko-KR" altLang="en-US" sz="2000" b="1" spc="-20" dirty="0">
                <a:latin typeface="+mn-ea"/>
              </a:rPr>
              <a:t>두 직업인의 대화를 보고 다음 표를 완성해 보자</a:t>
            </a:r>
            <a:r>
              <a:rPr lang="en-US" altLang="ko-KR" sz="2000" b="1" spc="-20" dirty="0">
                <a:latin typeface="+mn-ea"/>
              </a:rPr>
              <a:t>.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47</a:t>
            </a:r>
            <a:r>
              <a:rPr lang="ko-KR" altLang="en-US" sz="1600" b="1" dirty="0"/>
              <a:t>쪽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D3669260-8780-9737-6FC8-B6885CC9145D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9" name="모서리가 둥근 직사각형 37">
            <a:extLst>
              <a:ext uri="{FF2B5EF4-FFF2-40B4-BE49-F238E27FC236}">
                <a16:creationId xmlns:a16="http://schemas.microsoft.com/office/drawing/2014/main" id="{02539910-2796-3982-6CDC-3E19DE079C5A}"/>
              </a:ext>
            </a:extLst>
          </p:cNvPr>
          <p:cNvSpPr/>
          <p:nvPr/>
        </p:nvSpPr>
        <p:spPr bwMode="auto">
          <a:xfrm>
            <a:off x="7923502" y="1190916"/>
            <a:ext cx="785827" cy="428628"/>
          </a:xfrm>
          <a:prstGeom prst="roundRect">
            <a:avLst/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462148E6-DB2E-B705-850C-D99DB73DC6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938891"/>
              </p:ext>
            </p:extLst>
          </p:nvPr>
        </p:nvGraphicFramePr>
        <p:xfrm>
          <a:off x="1004473" y="1993111"/>
          <a:ext cx="7704856" cy="3383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2403">
                  <a:extLst>
                    <a:ext uri="{9D8B030D-6E8A-4147-A177-3AD203B41FA5}">
                      <a16:colId xmlns:a16="http://schemas.microsoft.com/office/drawing/2014/main" val="3058171562"/>
                    </a:ext>
                  </a:extLst>
                </a:gridCol>
                <a:gridCol w="1753955">
                  <a:extLst>
                    <a:ext uri="{9D8B030D-6E8A-4147-A177-3AD203B41FA5}">
                      <a16:colId xmlns:a16="http://schemas.microsoft.com/office/drawing/2014/main" val="2553042095"/>
                    </a:ext>
                  </a:extLst>
                </a:gridCol>
                <a:gridCol w="4658498">
                  <a:extLst>
                    <a:ext uri="{9D8B030D-6E8A-4147-A177-3AD203B41FA5}">
                      <a16:colId xmlns:a16="http://schemas.microsoft.com/office/drawing/2014/main" val="1699847882"/>
                    </a:ext>
                  </a:extLst>
                </a:gridCol>
              </a:tblGrid>
              <a:tr h="58891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직업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여가 활동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여가의 의미</a:t>
                      </a:r>
                      <a:r>
                        <a:rPr lang="en-US" altLang="ko-KR" dirty="0"/>
                        <a:t>(</a:t>
                      </a:r>
                      <a:r>
                        <a:rPr lang="ko-KR" altLang="en-US" dirty="0"/>
                        <a:t>개인</a:t>
                      </a:r>
                      <a:r>
                        <a:rPr lang="en-US" altLang="ko-KR" dirty="0"/>
                        <a:t>/</a:t>
                      </a:r>
                      <a:r>
                        <a:rPr lang="ko-KR" altLang="en-US" dirty="0"/>
                        <a:t>사회적</a:t>
                      </a:r>
                      <a:r>
                        <a:rPr lang="en-US" altLang="ko-KR" dirty="0"/>
                        <a:t>)</a:t>
                      </a:r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19997844"/>
                  </a:ext>
                </a:extLst>
              </a:tr>
              <a:tr h="12241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변호사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6499156"/>
                  </a:ext>
                </a:extLst>
              </a:tr>
              <a:tr h="157049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웹툰 작가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1518102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7CA7C39F-166E-6B95-281D-472E758D15BE}"/>
              </a:ext>
            </a:extLst>
          </p:cNvPr>
          <p:cNvSpPr txBox="1"/>
          <p:nvPr/>
        </p:nvSpPr>
        <p:spPr>
          <a:xfrm>
            <a:off x="2339752" y="2726591"/>
            <a:ext cx="1876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solidFill>
                  <a:srgbClr val="FF0000"/>
                </a:solidFill>
              </a:rPr>
              <a:t>자전거 타기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367ECE0-F4E4-0432-0B01-7C1A1DFE5E3B}"/>
              </a:ext>
            </a:extLst>
          </p:cNvPr>
          <p:cNvSpPr txBox="1"/>
          <p:nvPr/>
        </p:nvSpPr>
        <p:spPr>
          <a:xfrm>
            <a:off x="4249272" y="2652698"/>
            <a:ext cx="42700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dirty="0">
                <a:solidFill>
                  <a:srgbClr val="FF0000"/>
                </a:solidFill>
              </a:rPr>
              <a:t>쉼과 놀이</a:t>
            </a:r>
            <a:endParaRPr lang="en-US" altLang="ko-KR" sz="2200" dirty="0">
              <a:solidFill>
                <a:srgbClr val="FF0000"/>
              </a:solidFill>
            </a:endParaRPr>
          </a:p>
          <a:p>
            <a:r>
              <a:rPr lang="ko-KR" altLang="en-US" sz="2200" dirty="0">
                <a:solidFill>
                  <a:srgbClr val="FF0000"/>
                </a:solidFill>
              </a:rPr>
              <a:t>재충전을 통해 업무의 효율성 증대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ko-KR" altLang="en-US" sz="2200" dirty="0">
                <a:solidFill>
                  <a:srgbClr val="FF0000"/>
                </a:solidFill>
              </a:rPr>
              <a:t>밝은 사회 분위기 조성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995FA30-8422-C7D3-93BC-51A11FC225D4}"/>
              </a:ext>
            </a:extLst>
          </p:cNvPr>
          <p:cNvSpPr txBox="1"/>
          <p:nvPr/>
        </p:nvSpPr>
        <p:spPr>
          <a:xfrm>
            <a:off x="2411760" y="4191710"/>
            <a:ext cx="16241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solidFill>
                  <a:srgbClr val="FF0000"/>
                </a:solidFill>
              </a:rPr>
              <a:t>빵 만들기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F1BB451-F4C1-FB6F-20D4-42C31559AAF6}"/>
              </a:ext>
            </a:extLst>
          </p:cNvPr>
          <p:cNvSpPr txBox="1"/>
          <p:nvPr/>
        </p:nvSpPr>
        <p:spPr>
          <a:xfrm>
            <a:off x="4249272" y="3982398"/>
            <a:ext cx="40684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dirty="0">
                <a:solidFill>
                  <a:srgbClr val="FF0000"/>
                </a:solidFill>
              </a:rPr>
              <a:t>배움을 통한 자기 개발</a:t>
            </a:r>
            <a:endParaRPr lang="en-US" altLang="ko-KR" sz="2200" dirty="0">
              <a:solidFill>
                <a:srgbClr val="FF0000"/>
              </a:solidFill>
            </a:endParaRPr>
          </a:p>
          <a:p>
            <a:r>
              <a:rPr lang="ko-KR" altLang="en-US" sz="2200" dirty="0">
                <a:solidFill>
                  <a:srgbClr val="FF0000"/>
                </a:solidFill>
              </a:rPr>
              <a:t>사회적 유대감을 높이고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</a:p>
          <a:p>
            <a:r>
              <a:rPr lang="ko-KR" altLang="en-US" sz="2200" dirty="0">
                <a:solidFill>
                  <a:srgbClr val="FF0000"/>
                </a:solidFill>
              </a:rPr>
              <a:t>경제 활동을 촉진함</a:t>
            </a:r>
          </a:p>
        </p:txBody>
      </p:sp>
      <p:pic>
        <p:nvPicPr>
          <p:cNvPr id="16" name="그림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CDC06D2-D89F-1C57-456D-EE7E63E9AA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00121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17112" y="-3338"/>
            <a:ext cx="8926887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17112" y="-3338"/>
            <a:ext cx="8926888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미래 행복 시간표 알아보기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1043606" y="1003375"/>
            <a:ext cx="770485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자신의 희망 직업을 쓰고</a:t>
            </a:r>
            <a:r>
              <a:rPr lang="en-US" altLang="ko-KR" sz="2000" b="1" spc="-20" dirty="0">
                <a:latin typeface="+mn-ea"/>
              </a:rPr>
              <a:t>, </a:t>
            </a:r>
            <a:r>
              <a:rPr lang="ko-KR" altLang="en-US" sz="2000" b="1" spc="-20" dirty="0">
                <a:latin typeface="+mn-ea"/>
              </a:rPr>
              <a:t>일과 여가가 조화로운 미래 행복 시간표를 만들어 보자</a:t>
            </a:r>
            <a:r>
              <a:rPr lang="en-US" altLang="ko-KR" sz="2000" b="1" spc="-20" dirty="0">
                <a:latin typeface="+mn-ea"/>
              </a:rPr>
              <a:t>. 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47</a:t>
            </a:r>
            <a:r>
              <a:rPr lang="ko-KR" altLang="en-US" sz="1600" b="1" dirty="0"/>
              <a:t>쪽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D3669260-8780-9737-6FC8-B6885CC9145D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7" name="모서리가 둥근 직사각형 37">
            <a:extLst>
              <a:ext uri="{FF2B5EF4-FFF2-40B4-BE49-F238E27FC236}">
                <a16:creationId xmlns:a16="http://schemas.microsoft.com/office/drawing/2014/main" id="{1A2DDABF-3102-737F-8D91-B0D79BC0420E}"/>
              </a:ext>
            </a:extLst>
          </p:cNvPr>
          <p:cNvSpPr/>
          <p:nvPr/>
        </p:nvSpPr>
        <p:spPr bwMode="auto">
          <a:xfrm>
            <a:off x="7882815" y="1398777"/>
            <a:ext cx="785827" cy="428628"/>
          </a:xfrm>
          <a:prstGeom prst="roundRect">
            <a:avLst/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277E8755-243C-B04B-9981-17DF117065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470233"/>
              </p:ext>
            </p:extLst>
          </p:nvPr>
        </p:nvGraphicFramePr>
        <p:xfrm>
          <a:off x="825723" y="2259200"/>
          <a:ext cx="1225997" cy="72136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225997">
                  <a:extLst>
                    <a:ext uri="{9D8B030D-6E8A-4147-A177-3AD203B41FA5}">
                      <a16:colId xmlns:a16="http://schemas.microsoft.com/office/drawing/2014/main" val="23204394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700" dirty="0"/>
                        <a:t>희망 직업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37802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2527641"/>
                  </a:ext>
                </a:extLst>
              </a:tr>
            </a:tbl>
          </a:graphicData>
        </a:graphic>
      </p:graphicFrame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id="{9A6073D8-F5FE-E745-3259-7999A2451E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599221"/>
              </p:ext>
            </p:extLst>
          </p:nvPr>
        </p:nvGraphicFramePr>
        <p:xfrm>
          <a:off x="825723" y="3582185"/>
          <a:ext cx="1326692" cy="72136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326692">
                  <a:extLst>
                    <a:ext uri="{9D8B030D-6E8A-4147-A177-3AD203B41FA5}">
                      <a16:colId xmlns:a16="http://schemas.microsoft.com/office/drawing/2014/main" val="23204394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700" dirty="0"/>
                        <a:t>일하는 시간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37802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2527641"/>
                  </a:ext>
                </a:extLst>
              </a:tr>
            </a:tbl>
          </a:graphicData>
        </a:graphic>
      </p:graphicFrame>
      <p:graphicFrame>
        <p:nvGraphicFramePr>
          <p:cNvPr id="16" name="표 15">
            <a:extLst>
              <a:ext uri="{FF2B5EF4-FFF2-40B4-BE49-F238E27FC236}">
                <a16:creationId xmlns:a16="http://schemas.microsoft.com/office/drawing/2014/main" id="{74F8E079-7299-B026-E515-EC9A81B5B7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7548716"/>
              </p:ext>
            </p:extLst>
          </p:nvPr>
        </p:nvGraphicFramePr>
        <p:xfrm>
          <a:off x="817130" y="4839897"/>
          <a:ext cx="1167477" cy="740163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167477">
                  <a:extLst>
                    <a:ext uri="{9D8B030D-6E8A-4147-A177-3AD203B41FA5}">
                      <a16:colId xmlns:a16="http://schemas.microsoft.com/office/drawing/2014/main" val="2320439498"/>
                    </a:ext>
                  </a:extLst>
                </a:gridCol>
              </a:tblGrid>
              <a:tr h="36752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700" dirty="0"/>
                        <a:t>여가 시간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3780251"/>
                  </a:ext>
                </a:extLst>
              </a:tr>
              <a:tr h="372634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2527641"/>
                  </a:ext>
                </a:extLst>
              </a:tr>
            </a:tbl>
          </a:graphicData>
        </a:graphic>
      </p:graphicFrame>
      <p:pic>
        <p:nvPicPr>
          <p:cNvPr id="13" name="그림 12">
            <a:extLst>
              <a:ext uri="{FF2B5EF4-FFF2-40B4-BE49-F238E27FC236}">
                <a16:creationId xmlns:a16="http://schemas.microsoft.com/office/drawing/2014/main" id="{86EFC6CE-6EEC-F556-B2FB-A05324FC28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6459" y="1860623"/>
            <a:ext cx="4755124" cy="437668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820AB3A-64DC-F9D2-06A0-AB8FDCD42C6E}"/>
              </a:ext>
            </a:extLst>
          </p:cNvPr>
          <p:cNvSpPr txBox="1"/>
          <p:nvPr/>
        </p:nvSpPr>
        <p:spPr>
          <a:xfrm>
            <a:off x="2535977" y="4191863"/>
            <a:ext cx="900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5E6A754-DA21-7F0D-59DF-E7C33A9589A6}"/>
              </a:ext>
            </a:extLst>
          </p:cNvPr>
          <p:cNvSpPr txBox="1"/>
          <p:nvPr/>
        </p:nvSpPr>
        <p:spPr>
          <a:xfrm>
            <a:off x="1067147" y="5221910"/>
            <a:ext cx="900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A5262C9-98D1-5910-428D-4BC685ACEDB3}"/>
              </a:ext>
            </a:extLst>
          </p:cNvPr>
          <p:cNvSpPr txBox="1"/>
          <p:nvPr/>
        </p:nvSpPr>
        <p:spPr>
          <a:xfrm>
            <a:off x="2901768" y="4048967"/>
            <a:ext cx="900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9E7D5C5-2FFC-D4B6-FBF8-D6B875D93CAD}"/>
              </a:ext>
            </a:extLst>
          </p:cNvPr>
          <p:cNvSpPr txBox="1"/>
          <p:nvPr/>
        </p:nvSpPr>
        <p:spPr>
          <a:xfrm>
            <a:off x="5483524" y="4203296"/>
            <a:ext cx="900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AB8FEEE-F92A-3530-3A65-A6C8FFB475A9}"/>
              </a:ext>
            </a:extLst>
          </p:cNvPr>
          <p:cNvSpPr txBox="1"/>
          <p:nvPr/>
        </p:nvSpPr>
        <p:spPr>
          <a:xfrm>
            <a:off x="5138452" y="2817400"/>
            <a:ext cx="900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31F0E23-B40D-02FA-81D2-98CFA18620B6}"/>
              </a:ext>
            </a:extLst>
          </p:cNvPr>
          <p:cNvSpPr txBox="1"/>
          <p:nvPr/>
        </p:nvSpPr>
        <p:spPr>
          <a:xfrm>
            <a:off x="3072920" y="2817400"/>
            <a:ext cx="900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2F23973-E7D5-E8E4-5804-179FE41257AE}"/>
              </a:ext>
            </a:extLst>
          </p:cNvPr>
          <p:cNvSpPr txBox="1"/>
          <p:nvPr/>
        </p:nvSpPr>
        <p:spPr>
          <a:xfrm>
            <a:off x="2965823" y="3490133"/>
            <a:ext cx="900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A425FBD-6DAB-4B09-E7D2-BD1065FAC9AD}"/>
              </a:ext>
            </a:extLst>
          </p:cNvPr>
          <p:cNvSpPr txBox="1"/>
          <p:nvPr/>
        </p:nvSpPr>
        <p:spPr>
          <a:xfrm>
            <a:off x="3079192" y="2840108"/>
            <a:ext cx="900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BD5FD06-3792-BF3C-A5ED-47A2D383FF95}"/>
              </a:ext>
            </a:extLst>
          </p:cNvPr>
          <p:cNvSpPr txBox="1"/>
          <p:nvPr/>
        </p:nvSpPr>
        <p:spPr>
          <a:xfrm>
            <a:off x="3041460" y="4008299"/>
            <a:ext cx="900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F5494AF-AE87-816C-6102-C4565BF32E1C}"/>
              </a:ext>
            </a:extLst>
          </p:cNvPr>
          <p:cNvSpPr txBox="1"/>
          <p:nvPr/>
        </p:nvSpPr>
        <p:spPr>
          <a:xfrm>
            <a:off x="1138582" y="3931026"/>
            <a:ext cx="900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03BA981-BEAA-0BB1-F0D9-7231F9DBB4E0}"/>
              </a:ext>
            </a:extLst>
          </p:cNvPr>
          <p:cNvSpPr txBox="1"/>
          <p:nvPr/>
        </p:nvSpPr>
        <p:spPr>
          <a:xfrm>
            <a:off x="918862" y="3972796"/>
            <a:ext cx="900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0A5DEB8-9AC0-652C-E492-19EE8A3C60F6}"/>
              </a:ext>
            </a:extLst>
          </p:cNvPr>
          <p:cNvSpPr txBox="1"/>
          <p:nvPr/>
        </p:nvSpPr>
        <p:spPr>
          <a:xfrm>
            <a:off x="1067147" y="2655442"/>
            <a:ext cx="900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rgbClr val="FF0000"/>
                </a:solidFill>
              </a:rPr>
              <a:t>교사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208494E-3B42-9F6F-42BB-C0D0AD2CC9B3}"/>
              </a:ext>
            </a:extLst>
          </p:cNvPr>
          <p:cNvSpPr txBox="1"/>
          <p:nvPr/>
        </p:nvSpPr>
        <p:spPr>
          <a:xfrm>
            <a:off x="2660331" y="2983891"/>
            <a:ext cx="1692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rgbClr val="FF0000"/>
                </a:solidFill>
              </a:rPr>
              <a:t>여가</a:t>
            </a:r>
            <a:r>
              <a:rPr lang="en-US" altLang="ko-KR" dirty="0">
                <a:solidFill>
                  <a:srgbClr val="FF0000"/>
                </a:solidFill>
              </a:rPr>
              <a:t>(18~24</a:t>
            </a:r>
            <a:r>
              <a:rPr lang="ko-KR" altLang="en-US" dirty="0">
                <a:solidFill>
                  <a:srgbClr val="FF0000"/>
                </a:solidFill>
              </a:rPr>
              <a:t>시</a:t>
            </a:r>
            <a:r>
              <a:rPr lang="en-US" altLang="ko-KR" dirty="0">
                <a:solidFill>
                  <a:srgbClr val="FF0000"/>
                </a:solidFill>
              </a:rPr>
              <a:t>)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6473EE9-6659-C84F-2035-E8E61B5B82FD}"/>
              </a:ext>
            </a:extLst>
          </p:cNvPr>
          <p:cNvSpPr txBox="1"/>
          <p:nvPr/>
        </p:nvSpPr>
        <p:spPr>
          <a:xfrm>
            <a:off x="2821970" y="4043793"/>
            <a:ext cx="1750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rgbClr val="FF0000"/>
                </a:solidFill>
              </a:rPr>
              <a:t>퇴근</a:t>
            </a:r>
            <a:r>
              <a:rPr lang="en-US" altLang="ko-KR" dirty="0">
                <a:solidFill>
                  <a:srgbClr val="FF0000"/>
                </a:solidFill>
              </a:rPr>
              <a:t>(17~18</a:t>
            </a:r>
            <a:r>
              <a:rPr lang="ko-KR" altLang="en-US" dirty="0">
                <a:solidFill>
                  <a:srgbClr val="FF0000"/>
                </a:solidFill>
              </a:rPr>
              <a:t>시</a:t>
            </a:r>
            <a:r>
              <a:rPr lang="en-US" altLang="ko-KR" dirty="0">
                <a:solidFill>
                  <a:srgbClr val="FF0000"/>
                </a:solidFill>
              </a:rPr>
              <a:t>)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FA40DEA-735C-500C-C143-98AB96B43767}"/>
              </a:ext>
            </a:extLst>
          </p:cNvPr>
          <p:cNvSpPr txBox="1"/>
          <p:nvPr/>
        </p:nvSpPr>
        <p:spPr>
          <a:xfrm>
            <a:off x="3898347" y="4815628"/>
            <a:ext cx="1420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rgbClr val="FF0000"/>
                </a:solidFill>
              </a:rPr>
              <a:t>일</a:t>
            </a:r>
            <a:r>
              <a:rPr lang="en-US" altLang="ko-KR" dirty="0">
                <a:solidFill>
                  <a:srgbClr val="FF0000"/>
                </a:solidFill>
              </a:rPr>
              <a:t>(9~17</a:t>
            </a:r>
            <a:r>
              <a:rPr lang="ko-KR" altLang="en-US" dirty="0">
                <a:solidFill>
                  <a:srgbClr val="FF0000"/>
                </a:solidFill>
              </a:rPr>
              <a:t>시</a:t>
            </a:r>
            <a:r>
              <a:rPr lang="en-US" altLang="ko-KR" dirty="0">
                <a:solidFill>
                  <a:srgbClr val="FF0000"/>
                </a:solidFill>
              </a:rPr>
              <a:t>)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D333F7A-4CF8-9379-5FEB-76F367E4C44F}"/>
              </a:ext>
            </a:extLst>
          </p:cNvPr>
          <p:cNvSpPr txBox="1"/>
          <p:nvPr/>
        </p:nvSpPr>
        <p:spPr>
          <a:xfrm>
            <a:off x="5201048" y="4178051"/>
            <a:ext cx="1545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rgbClr val="FF0000"/>
                </a:solidFill>
              </a:rPr>
              <a:t>출근</a:t>
            </a:r>
            <a:r>
              <a:rPr lang="en-US" altLang="ko-KR" dirty="0">
                <a:solidFill>
                  <a:srgbClr val="FF0000"/>
                </a:solidFill>
              </a:rPr>
              <a:t>(7~8:30)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E4C0DBF-34F2-0E77-E2AE-22CE5814326F}"/>
              </a:ext>
            </a:extLst>
          </p:cNvPr>
          <p:cNvSpPr txBox="1"/>
          <p:nvPr/>
        </p:nvSpPr>
        <p:spPr>
          <a:xfrm>
            <a:off x="5138452" y="2990667"/>
            <a:ext cx="1457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rgbClr val="FF0000"/>
                </a:solidFill>
              </a:rPr>
              <a:t>잠</a:t>
            </a:r>
            <a:r>
              <a:rPr lang="en-US" altLang="ko-KR" dirty="0">
                <a:solidFill>
                  <a:srgbClr val="FF0000"/>
                </a:solidFill>
              </a:rPr>
              <a:t>(24~7</a:t>
            </a:r>
            <a:r>
              <a:rPr lang="ko-KR" altLang="en-US" dirty="0">
                <a:solidFill>
                  <a:srgbClr val="FF0000"/>
                </a:solidFill>
              </a:rPr>
              <a:t>시</a:t>
            </a:r>
            <a:r>
              <a:rPr lang="en-US" altLang="ko-KR" dirty="0">
                <a:solidFill>
                  <a:srgbClr val="FF0000"/>
                </a:solidFill>
              </a:rPr>
              <a:t>)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4924DD9-6ED5-7131-E451-F1DE81E6F60A}"/>
              </a:ext>
            </a:extLst>
          </p:cNvPr>
          <p:cNvSpPr txBox="1"/>
          <p:nvPr/>
        </p:nvSpPr>
        <p:spPr>
          <a:xfrm>
            <a:off x="1308030" y="3952885"/>
            <a:ext cx="561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rgbClr val="FF0000"/>
                </a:solidFill>
              </a:rPr>
              <a:t>8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6C97523-0FF8-D3C0-269D-B4776156FD89}"/>
              </a:ext>
            </a:extLst>
          </p:cNvPr>
          <p:cNvSpPr txBox="1"/>
          <p:nvPr/>
        </p:nvSpPr>
        <p:spPr>
          <a:xfrm>
            <a:off x="1248625" y="5221910"/>
            <a:ext cx="553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rgbClr val="FF0000"/>
                </a:solidFill>
              </a:rPr>
              <a:t>6</a:t>
            </a:r>
            <a:endParaRPr lang="ko-KR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4" name="표 43">
            <a:extLst>
              <a:ext uri="{FF2B5EF4-FFF2-40B4-BE49-F238E27FC236}">
                <a16:creationId xmlns:a16="http://schemas.microsoft.com/office/drawing/2014/main" id="{B8F15584-18F9-ECF3-729A-1A32A82EB3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1290333"/>
              </p:ext>
            </p:extLst>
          </p:nvPr>
        </p:nvGraphicFramePr>
        <p:xfrm>
          <a:off x="7069524" y="2047412"/>
          <a:ext cx="1770408" cy="1265367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770408">
                  <a:extLst>
                    <a:ext uri="{9D8B030D-6E8A-4147-A177-3AD203B41FA5}">
                      <a16:colId xmlns:a16="http://schemas.microsoft.com/office/drawing/2014/main" val="4178768044"/>
                    </a:ext>
                  </a:extLst>
                </a:gridCol>
              </a:tblGrid>
              <a:tr h="517492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/>
                        <a:t>하고 싶은 여가</a:t>
                      </a:r>
                      <a:endParaRPr lang="en-US" altLang="ko-KR" sz="1600" dirty="0"/>
                    </a:p>
                    <a:p>
                      <a:pPr latinLnBrk="1"/>
                      <a:r>
                        <a:rPr lang="ko-KR" altLang="en-US" sz="1600" dirty="0"/>
                        <a:t> 활동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4228719"/>
                  </a:ext>
                </a:extLst>
              </a:tr>
              <a:tr h="686247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4466228"/>
                  </a:ext>
                </a:extLst>
              </a:tr>
            </a:tbl>
          </a:graphicData>
        </a:graphic>
      </p:graphicFrame>
      <p:sp>
        <p:nvSpPr>
          <p:cNvPr id="29" name="TextBox 28">
            <a:extLst>
              <a:ext uri="{FF2B5EF4-FFF2-40B4-BE49-F238E27FC236}">
                <a16:creationId xmlns:a16="http://schemas.microsoft.com/office/drawing/2014/main" id="{5D38DBAD-6E7E-2455-1D22-0991C9D855FE}"/>
              </a:ext>
            </a:extLst>
          </p:cNvPr>
          <p:cNvSpPr txBox="1"/>
          <p:nvPr/>
        </p:nvSpPr>
        <p:spPr>
          <a:xfrm>
            <a:off x="7113001" y="2657394"/>
            <a:ext cx="16834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rgbClr val="FF0000"/>
                </a:solidFill>
              </a:rPr>
              <a:t>수영하기</a:t>
            </a:r>
            <a:endParaRPr lang="en-US" altLang="ko-KR" dirty="0">
              <a:solidFill>
                <a:srgbClr val="FF0000"/>
              </a:solidFill>
            </a:endParaRPr>
          </a:p>
          <a:p>
            <a:r>
              <a:rPr lang="ko-KR" altLang="en-US" dirty="0">
                <a:solidFill>
                  <a:srgbClr val="FF0000"/>
                </a:solidFill>
              </a:rPr>
              <a:t>외국어  배우기</a:t>
            </a:r>
          </a:p>
        </p:txBody>
      </p:sp>
      <p:graphicFrame>
        <p:nvGraphicFramePr>
          <p:cNvPr id="45" name="표 44">
            <a:extLst>
              <a:ext uri="{FF2B5EF4-FFF2-40B4-BE49-F238E27FC236}">
                <a16:creationId xmlns:a16="http://schemas.microsoft.com/office/drawing/2014/main" id="{9569C01F-B00D-4C2C-34EF-02EF0495E6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3715939"/>
              </p:ext>
            </p:extLst>
          </p:nvPr>
        </p:nvGraphicFramePr>
        <p:xfrm>
          <a:off x="7041072" y="3928610"/>
          <a:ext cx="1798860" cy="2305689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798860">
                  <a:extLst>
                    <a:ext uri="{9D8B030D-6E8A-4147-A177-3AD203B41FA5}">
                      <a16:colId xmlns:a16="http://schemas.microsoft.com/office/drawing/2014/main" val="4178768044"/>
                    </a:ext>
                  </a:extLst>
                </a:gridCol>
              </a:tblGrid>
              <a:tr h="348922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/>
                        <a:t>여가의 의미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4228719"/>
                  </a:ext>
                </a:extLst>
              </a:tr>
              <a:tr h="1956767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4466228"/>
                  </a:ext>
                </a:extLst>
              </a:tr>
            </a:tbl>
          </a:graphicData>
        </a:graphic>
      </p:graphicFrame>
      <p:sp>
        <p:nvSpPr>
          <p:cNvPr id="41" name="TextBox 40">
            <a:extLst>
              <a:ext uri="{FF2B5EF4-FFF2-40B4-BE49-F238E27FC236}">
                <a16:creationId xmlns:a16="http://schemas.microsoft.com/office/drawing/2014/main" id="{D07BA246-FDBA-961F-A1CB-360ABB39EE82}"/>
              </a:ext>
            </a:extLst>
          </p:cNvPr>
          <p:cNvSpPr txBox="1"/>
          <p:nvPr/>
        </p:nvSpPr>
        <p:spPr>
          <a:xfrm>
            <a:off x="7069524" y="4397118"/>
            <a:ext cx="1869762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700" dirty="0">
                <a:solidFill>
                  <a:srgbClr val="FF0000"/>
                </a:solidFill>
              </a:rPr>
              <a:t>생활의 즐거움을 얻음으로써 직장에서 받은 스트레스를 풀고</a:t>
            </a:r>
            <a:r>
              <a:rPr lang="en-US" altLang="ko-KR" sz="1700" dirty="0">
                <a:solidFill>
                  <a:srgbClr val="FF0000"/>
                </a:solidFill>
              </a:rPr>
              <a:t>, </a:t>
            </a:r>
            <a:r>
              <a:rPr lang="ko-KR" altLang="en-US" sz="1700" dirty="0">
                <a:solidFill>
                  <a:srgbClr val="FF0000"/>
                </a:solidFill>
              </a:rPr>
              <a:t>삶의 활기를 찾을 수 있게 함</a:t>
            </a:r>
          </a:p>
        </p:txBody>
      </p:sp>
      <p:pic>
        <p:nvPicPr>
          <p:cNvPr id="9" name="그림 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35D55F2-8BED-4BEA-14DA-9608B3E31F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61623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29" grpId="0"/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19275" y="0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취미를 직업으로 연결하기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48</a:t>
            </a:r>
            <a:r>
              <a:rPr lang="ko-KR" altLang="en-US" sz="1600" b="1" dirty="0"/>
              <a:t>쪽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3D948440-AD2D-8E23-7E14-8757871F09D8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     </a:t>
            </a:r>
            <a:r>
              <a:rPr lang="en-US" altLang="ko-KR" sz="2000" b="1" spc="-20" dirty="0">
                <a:latin typeface="+mn-ea"/>
              </a:rPr>
              <a:t> </a:t>
            </a:r>
            <a:r>
              <a:rPr lang="ko-KR" altLang="en-US" sz="2000" b="1" spc="-20" dirty="0">
                <a:latin typeface="+mn-ea"/>
              </a:rPr>
              <a:t>다음 영상을 보고 취미가 직업이 된다면 어떤 점이 좋을지 적어 보자</a:t>
            </a:r>
            <a:r>
              <a:rPr lang="en-US" altLang="ko-KR" sz="2000" b="1" spc="-20" dirty="0">
                <a:latin typeface="+mn-ea"/>
              </a:rPr>
              <a:t>.  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572D6CFB-FCA6-1B1B-3BAC-C84360E46CC3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pic>
        <p:nvPicPr>
          <p:cNvPr id="13" name="그림 12">
            <a:hlinkClick r:id="rId3" tooltip="자아존중감이라는 가장 좋은 친구를 얻는 법"/>
            <a:extLst>
              <a:ext uri="{FF2B5EF4-FFF2-40B4-BE49-F238E27FC236}">
                <a16:creationId xmlns:a16="http://schemas.microsoft.com/office/drawing/2014/main" id="{E6FD27F6-E9E3-C1F8-5887-74602D0736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50000"/>
                    </a14:imgEffect>
                    <a14:imgEffect>
                      <a14:brightnessContrast contrast="7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3218" y="1674611"/>
            <a:ext cx="936104" cy="936104"/>
          </a:xfrm>
          <a:prstGeom prst="rect">
            <a:avLst/>
          </a:prstGeom>
          <a:solidFill>
            <a:srgbClr val="FFFF00">
              <a:alpha val="0"/>
            </a:srgbClr>
          </a:solidFill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0A3A13F-3C53-EC35-DA76-A2F00328F7F0}"/>
              </a:ext>
            </a:extLst>
          </p:cNvPr>
          <p:cNvSpPr txBox="1"/>
          <p:nvPr/>
        </p:nvSpPr>
        <p:spPr>
          <a:xfrm>
            <a:off x="1619671" y="4653136"/>
            <a:ext cx="6517407" cy="187195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067DA1FE-5E0F-FE7F-455E-19BA600310B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5174" y="1624589"/>
            <a:ext cx="4829849" cy="25816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3AF5580-4980-A85A-9D1B-872C546462AD}"/>
              </a:ext>
            </a:extLst>
          </p:cNvPr>
          <p:cNvSpPr txBox="1"/>
          <p:nvPr/>
        </p:nvSpPr>
        <p:spPr>
          <a:xfrm>
            <a:off x="2339751" y="4869160"/>
            <a:ext cx="51845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solidFill>
                  <a:srgbClr val="FF0000"/>
                </a:solidFill>
              </a:rPr>
              <a:t>자신이 좋아하는 일을 하면서 삶에서 큰 즐거움과 만족감을 얻을 수 있고</a:t>
            </a:r>
            <a:r>
              <a:rPr lang="en-US" altLang="ko-KR" sz="2400" dirty="0">
                <a:solidFill>
                  <a:srgbClr val="FF0000"/>
                </a:solidFill>
              </a:rPr>
              <a:t>, </a:t>
            </a:r>
            <a:r>
              <a:rPr lang="ko-KR" altLang="en-US" sz="2400" dirty="0">
                <a:solidFill>
                  <a:srgbClr val="FF0000"/>
                </a:solidFill>
              </a:rPr>
              <a:t>일에 대한 열정을 발휘할 수 있다</a:t>
            </a:r>
            <a:r>
              <a:rPr lang="en-US" altLang="ko-KR" sz="2400" dirty="0">
                <a:solidFill>
                  <a:srgbClr val="FF0000"/>
                </a:solidFill>
              </a:rPr>
              <a:t>. </a:t>
            </a:r>
            <a:endParaRPr lang="ko-KR" altLang="en-US" sz="2400" dirty="0">
              <a:solidFill>
                <a:srgbClr val="FF0000"/>
              </a:solidFill>
            </a:endParaRPr>
          </a:p>
        </p:txBody>
      </p:sp>
      <p:sp>
        <p:nvSpPr>
          <p:cNvPr id="9" name="모서리가 둥근 직사각형 37">
            <a:extLst>
              <a:ext uri="{FF2B5EF4-FFF2-40B4-BE49-F238E27FC236}">
                <a16:creationId xmlns:a16="http://schemas.microsoft.com/office/drawing/2014/main" id="{5A07E102-8351-48F8-E123-17FBE1C6178E}"/>
              </a:ext>
            </a:extLst>
          </p:cNvPr>
          <p:cNvSpPr/>
          <p:nvPr/>
        </p:nvSpPr>
        <p:spPr bwMode="auto">
          <a:xfrm>
            <a:off x="7351252" y="3916428"/>
            <a:ext cx="785827" cy="428628"/>
          </a:xfrm>
          <a:prstGeom prst="roundRect">
            <a:avLst/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pic>
        <p:nvPicPr>
          <p:cNvPr id="14" name="그림 1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A0A51FF-2B22-53AF-92B8-AA461F7D906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98574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1E112F-81C4-5091-7159-19B28E87DA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42D2C6-DA72-ACD5-426E-C4C3686AEBE0}"/>
              </a:ext>
            </a:extLst>
          </p:cNvPr>
          <p:cNvSpPr txBox="1"/>
          <p:nvPr/>
        </p:nvSpPr>
        <p:spPr>
          <a:xfrm>
            <a:off x="217112" y="-3338"/>
            <a:ext cx="8926887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D785038C-5EBB-434A-EB79-24975EA2B2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B7FFB07-7769-48F3-CBF9-8E6F209C8839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5845001C-BABC-CA08-5242-F37ACC4FB927}"/>
              </a:ext>
            </a:extLst>
          </p:cNvPr>
          <p:cNvSpPr/>
          <p:nvPr/>
        </p:nvSpPr>
        <p:spPr>
          <a:xfrm>
            <a:off x="217112" y="-3338"/>
            <a:ext cx="8926888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5A27B78-3452-97DA-67FD-B2BA11D0AC82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취미를 직업으로 연결하기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2EA1B8F6-3F42-E787-15CF-76A63D2712BD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1369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</a:t>
            </a:r>
            <a:r>
              <a:rPr lang="en-US" altLang="ko-KR" sz="2000" b="1" spc="-20" dirty="0">
                <a:latin typeface="+mn-ea"/>
              </a:rPr>
              <a:t> </a:t>
            </a:r>
            <a:r>
              <a:rPr lang="ko-KR" altLang="en-US" sz="2000" b="1" spc="-20" dirty="0">
                <a:latin typeface="+mn-ea"/>
              </a:rPr>
              <a:t>취미 활동이 직업이 된 사람을 찾아보고</a:t>
            </a:r>
            <a:r>
              <a:rPr lang="en-US" altLang="ko-KR" sz="2000" b="1" spc="-20" dirty="0">
                <a:latin typeface="+mn-ea"/>
              </a:rPr>
              <a:t>, </a:t>
            </a:r>
            <a:r>
              <a:rPr lang="ko-KR" altLang="en-US" sz="2000" b="1" spc="-20" dirty="0">
                <a:latin typeface="+mn-ea"/>
              </a:rPr>
              <a:t>삶의 모습을 발표해 보자</a:t>
            </a:r>
            <a:r>
              <a:rPr lang="en-US" altLang="ko-KR" sz="2000" b="1" spc="-20" dirty="0">
                <a:latin typeface="+mn-ea"/>
              </a:rPr>
              <a:t>.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19A75D1-2F15-A7DB-4BA9-5E199C5D36F2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48</a:t>
            </a:r>
            <a:r>
              <a:rPr lang="ko-KR" altLang="en-US" sz="1600" b="1" dirty="0"/>
              <a:t>쪽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DC481913-E826-30FD-A39D-617F3A77A5C3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7" name="모서리가 둥근 직사각형 37">
            <a:extLst>
              <a:ext uri="{FF2B5EF4-FFF2-40B4-BE49-F238E27FC236}">
                <a16:creationId xmlns:a16="http://schemas.microsoft.com/office/drawing/2014/main" id="{1ECBF5B1-BCB8-052C-B4C1-0555624816E3}"/>
              </a:ext>
            </a:extLst>
          </p:cNvPr>
          <p:cNvSpPr/>
          <p:nvPr/>
        </p:nvSpPr>
        <p:spPr bwMode="auto">
          <a:xfrm>
            <a:off x="7818622" y="1452566"/>
            <a:ext cx="785827" cy="428628"/>
          </a:xfrm>
          <a:prstGeom prst="roundRect">
            <a:avLst/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A26FB54F-C6BE-4E7A-9785-32A7804A92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0541513"/>
              </p:ext>
            </p:extLst>
          </p:nvPr>
        </p:nvGraphicFramePr>
        <p:xfrm>
          <a:off x="971600" y="2144111"/>
          <a:ext cx="7632849" cy="3460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3495">
                  <a:extLst>
                    <a:ext uri="{9D8B030D-6E8A-4147-A177-3AD203B41FA5}">
                      <a16:colId xmlns:a16="http://schemas.microsoft.com/office/drawing/2014/main" val="3058171562"/>
                    </a:ext>
                  </a:extLst>
                </a:gridCol>
                <a:gridCol w="5289354">
                  <a:extLst>
                    <a:ext uri="{9D8B030D-6E8A-4147-A177-3AD203B41FA5}">
                      <a16:colId xmlns:a16="http://schemas.microsoft.com/office/drawing/2014/main" val="2553042095"/>
                    </a:ext>
                  </a:extLst>
                </a:gridCol>
              </a:tblGrid>
              <a:tr h="42979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이름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삶의 모습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9997844"/>
                  </a:ext>
                </a:extLst>
              </a:tr>
              <a:tr h="136914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6499156"/>
                  </a:ext>
                </a:extLst>
              </a:tr>
              <a:tr h="1661826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1518102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A8E5D4-3F87-94BE-4FF0-95165DD4DF6A}"/>
              </a:ext>
            </a:extLst>
          </p:cNvPr>
          <p:cNvSpPr txBox="1"/>
          <p:nvPr/>
        </p:nvSpPr>
        <p:spPr>
          <a:xfrm>
            <a:off x="1078000" y="2836013"/>
            <a:ext cx="21602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800" i="0" kern="1200" dirty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자전거 플랫폼 </a:t>
            </a:r>
            <a:endParaRPr lang="en-US" altLang="ko-KR" sz="1800" i="0" kern="1200" dirty="0">
              <a:solidFill>
                <a:srgbClr val="FF0000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800" i="0" kern="1200" dirty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&lt;</a:t>
            </a:r>
            <a:r>
              <a:rPr lang="ko-KR" altLang="en-US" sz="1800" i="0" kern="1200" dirty="0" err="1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라이트브라이더</a:t>
            </a:r>
            <a:r>
              <a:rPr lang="en-US" altLang="ko-KR" sz="1800" i="0" kern="1200" dirty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&gt; </a:t>
            </a:r>
            <a:r>
              <a:rPr lang="ko-KR" altLang="en-US" sz="1800" i="0" kern="1200" dirty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김희수 대표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F65E1E4-9D8A-940F-CB04-232037B7E009}"/>
              </a:ext>
            </a:extLst>
          </p:cNvPr>
          <p:cNvSpPr txBox="1"/>
          <p:nvPr/>
        </p:nvSpPr>
        <p:spPr>
          <a:xfrm>
            <a:off x="3393800" y="2773906"/>
            <a:ext cx="40684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en-US" dirty="0">
                <a:solidFill>
                  <a:srgbClr val="FF0000"/>
                </a:solidFill>
              </a:rPr>
              <a:t>친구의 권유로 자전거 타기를 시작한 후</a:t>
            </a:r>
            <a:r>
              <a:rPr lang="en-US" altLang="ko-KR" dirty="0">
                <a:solidFill>
                  <a:srgbClr val="FF0000"/>
                </a:solidFill>
              </a:rPr>
              <a:t>, </a:t>
            </a:r>
            <a:r>
              <a:rPr lang="ko-KR" altLang="en-US" dirty="0">
                <a:solidFill>
                  <a:srgbClr val="FF0000"/>
                </a:solidFill>
              </a:rPr>
              <a:t>자신이 하던 일을 접고 프리미엄 자전거 인증 플랫폼을 창업함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9BE1E2A-97B2-915E-7069-711376856FC2}"/>
              </a:ext>
            </a:extLst>
          </p:cNvPr>
          <p:cNvSpPr txBox="1"/>
          <p:nvPr/>
        </p:nvSpPr>
        <p:spPr>
          <a:xfrm>
            <a:off x="1388142" y="4523130"/>
            <a:ext cx="1944216" cy="473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</a:pPr>
            <a:r>
              <a:rPr lang="ko-KR" altLang="en-US" sz="1800" kern="0" spc="0" dirty="0" err="1">
                <a:solidFill>
                  <a:srgbClr val="FF0000"/>
                </a:solidFill>
                <a:effectLst/>
                <a:latin typeface="+mn-ea"/>
              </a:rPr>
              <a:t>박막례</a:t>
            </a:r>
            <a:r>
              <a:rPr lang="ko-KR" altLang="en-US" sz="1800" kern="0" spc="0" dirty="0">
                <a:solidFill>
                  <a:srgbClr val="FF0000"/>
                </a:solidFill>
                <a:effectLst/>
                <a:latin typeface="+mn-ea"/>
              </a:rPr>
              <a:t> 할머니</a:t>
            </a:r>
            <a:endParaRPr lang="ko-KR" altLang="en-US" sz="1800" kern="0" spc="0" dirty="0">
              <a:solidFill>
                <a:srgbClr val="000000"/>
              </a:solidFill>
              <a:effectLst/>
              <a:latin typeface="+mn-ea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7C5281-1F5B-368D-05B0-83E76901458C}"/>
              </a:ext>
            </a:extLst>
          </p:cNvPr>
          <p:cNvSpPr txBox="1"/>
          <p:nvPr/>
        </p:nvSpPr>
        <p:spPr>
          <a:xfrm>
            <a:off x="3366092" y="4159826"/>
            <a:ext cx="50060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just" fontAlgn="base" latinLnBrk="1"/>
            <a:r>
              <a:rPr lang="ko-KR" altLang="en-US" sz="1800" kern="0" spc="0" dirty="0">
                <a:solidFill>
                  <a:srgbClr val="FF0000"/>
                </a:solidFill>
                <a:effectLst/>
                <a:latin typeface="+mn-ea"/>
              </a:rPr>
              <a:t>손녀와 함께 유튜브 채널을 시작한 </a:t>
            </a:r>
            <a:r>
              <a:rPr lang="ko-KR" altLang="en-US" sz="1800" kern="0" spc="0" dirty="0" err="1">
                <a:solidFill>
                  <a:srgbClr val="FF0000"/>
                </a:solidFill>
                <a:effectLst/>
                <a:latin typeface="+mn-ea"/>
              </a:rPr>
              <a:t>박막례</a:t>
            </a:r>
            <a:r>
              <a:rPr lang="ko-KR" altLang="en-US" sz="1800" kern="0" spc="0" dirty="0">
                <a:solidFill>
                  <a:srgbClr val="FF0000"/>
                </a:solidFill>
                <a:effectLst/>
                <a:latin typeface="+mn-ea"/>
              </a:rPr>
              <a:t> 할머니는 여행과 일상 생활을 공유하며 큰 인기를 얻었다</a:t>
            </a:r>
            <a:r>
              <a:rPr lang="en-US" altLang="ko-KR" sz="1800" kern="0" spc="0" dirty="0">
                <a:solidFill>
                  <a:srgbClr val="FF0000"/>
                </a:solidFill>
                <a:effectLst/>
                <a:latin typeface="+mn-ea"/>
              </a:rPr>
              <a:t>. </a:t>
            </a:r>
            <a:r>
              <a:rPr lang="ko-KR" altLang="en-US" sz="1800" kern="0" spc="0" dirty="0">
                <a:solidFill>
                  <a:srgbClr val="FF0000"/>
                </a:solidFill>
                <a:effectLst/>
                <a:latin typeface="+mn-ea"/>
              </a:rPr>
              <a:t>유튜브 활동을 통해 다양한 광고와 협찬을 받으며 성공적인 </a:t>
            </a:r>
            <a:r>
              <a:rPr lang="ko-KR" altLang="en-US" sz="1800" kern="0" spc="0" dirty="0" err="1">
                <a:solidFill>
                  <a:srgbClr val="FF0000"/>
                </a:solidFill>
                <a:effectLst/>
                <a:latin typeface="+mn-ea"/>
              </a:rPr>
              <a:t>유튜버로</a:t>
            </a:r>
            <a:r>
              <a:rPr lang="ko-KR" altLang="en-US" sz="1800" kern="0" spc="0" dirty="0">
                <a:solidFill>
                  <a:srgbClr val="FF0000"/>
                </a:solidFill>
                <a:effectLst/>
                <a:latin typeface="+mn-ea"/>
              </a:rPr>
              <a:t> 자리 잡았다</a:t>
            </a:r>
            <a:r>
              <a:rPr lang="en-US" altLang="ko-KR" sz="1800" kern="0" spc="0" dirty="0">
                <a:solidFill>
                  <a:srgbClr val="FF0000"/>
                </a:solidFill>
                <a:effectLst/>
                <a:latin typeface="+mn-ea"/>
              </a:rPr>
              <a:t>.</a:t>
            </a:r>
            <a:endParaRPr lang="ko-KR" altLang="en-US" sz="1800" kern="0" spc="0" dirty="0">
              <a:solidFill>
                <a:srgbClr val="000000"/>
              </a:solidFill>
              <a:effectLst/>
              <a:latin typeface="+mn-ea"/>
            </a:endParaRPr>
          </a:p>
        </p:txBody>
      </p:sp>
      <p:pic>
        <p:nvPicPr>
          <p:cNvPr id="9" name="그림 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46DD810-E047-BE10-5E64-7066BAEE49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21426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6323DA-B4C5-D82F-70B0-1BF2236B0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067A5D-A559-FBDB-1A9F-F2CD1364ABE0}"/>
              </a:ext>
            </a:extLst>
          </p:cNvPr>
          <p:cNvSpPr txBox="1"/>
          <p:nvPr/>
        </p:nvSpPr>
        <p:spPr>
          <a:xfrm>
            <a:off x="217112" y="-3338"/>
            <a:ext cx="8926887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AF0BE27E-817D-8711-4AEF-B34E949FC1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B90FAE2-A3E7-2238-B488-B2815C19508F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66130B6C-B123-92E8-0A95-AAB08E64EBFB}"/>
              </a:ext>
            </a:extLst>
          </p:cNvPr>
          <p:cNvSpPr/>
          <p:nvPr/>
        </p:nvSpPr>
        <p:spPr>
          <a:xfrm>
            <a:off x="217112" y="-3338"/>
            <a:ext cx="8926888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87B9F0-18E5-C638-1851-B460BBF25AFD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취미를 직업으로 연결하기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6134DE97-EF29-6D71-B0F3-D8698EC42B70}"/>
              </a:ext>
            </a:extLst>
          </p:cNvPr>
          <p:cNvSpPr txBox="1">
            <a:spLocks/>
          </p:cNvSpPr>
          <p:nvPr/>
        </p:nvSpPr>
        <p:spPr bwMode="auto">
          <a:xfrm>
            <a:off x="1043606" y="1003375"/>
            <a:ext cx="770485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나의 취미와 관련된 직업인이 되는 것을 상상해 보고</a:t>
            </a:r>
            <a:r>
              <a:rPr lang="en-US" altLang="ko-KR" sz="2000" b="1" spc="-20" dirty="0">
                <a:latin typeface="+mn-ea"/>
              </a:rPr>
              <a:t>, </a:t>
            </a:r>
            <a:r>
              <a:rPr lang="ko-KR" altLang="en-US" sz="2000" b="1" spc="-20" dirty="0">
                <a:latin typeface="+mn-ea"/>
              </a:rPr>
              <a:t>다음 내용을 작성해 보자</a:t>
            </a:r>
            <a:r>
              <a:rPr lang="en-US" altLang="ko-KR" sz="2000" b="1" spc="-20" dirty="0">
                <a:latin typeface="+mn-ea"/>
              </a:rPr>
              <a:t>. 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415285-E795-0A1F-9192-71B552537A2A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48</a:t>
            </a:r>
            <a:r>
              <a:rPr lang="ko-KR" altLang="en-US" sz="1600" b="1" dirty="0"/>
              <a:t>쪽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2ECB127A-0D24-E441-FA81-8140AA323015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0 3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7" name="모서리가 둥근 직사각형 37">
            <a:extLst>
              <a:ext uri="{FF2B5EF4-FFF2-40B4-BE49-F238E27FC236}">
                <a16:creationId xmlns:a16="http://schemas.microsoft.com/office/drawing/2014/main" id="{71643169-C129-A84C-C914-710CB1941FDA}"/>
              </a:ext>
            </a:extLst>
          </p:cNvPr>
          <p:cNvSpPr/>
          <p:nvPr/>
        </p:nvSpPr>
        <p:spPr bwMode="auto">
          <a:xfrm>
            <a:off x="7792536" y="1406029"/>
            <a:ext cx="785827" cy="428628"/>
          </a:xfrm>
          <a:prstGeom prst="roundRect">
            <a:avLst/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DA85683C-45A9-83DB-7070-AC6409792E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8690345"/>
              </p:ext>
            </p:extLst>
          </p:nvPr>
        </p:nvGraphicFramePr>
        <p:xfrm>
          <a:off x="970871" y="1997408"/>
          <a:ext cx="7588052" cy="431996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2280347">
                  <a:extLst>
                    <a:ext uri="{9D8B030D-6E8A-4147-A177-3AD203B41FA5}">
                      <a16:colId xmlns:a16="http://schemas.microsoft.com/office/drawing/2014/main" val="2787265832"/>
                    </a:ext>
                  </a:extLst>
                </a:gridCol>
                <a:gridCol w="5307705">
                  <a:extLst>
                    <a:ext uri="{9D8B030D-6E8A-4147-A177-3AD203B41FA5}">
                      <a16:colId xmlns:a16="http://schemas.microsoft.com/office/drawing/2014/main" val="387762690"/>
                    </a:ext>
                  </a:extLst>
                </a:gridCol>
              </a:tblGrid>
              <a:tr h="592996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b="0" dirty="0"/>
                        <a:t>나의 취미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2127452"/>
                  </a:ext>
                </a:extLst>
              </a:tr>
              <a:tr h="737422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/>
                        <a:t>취미와 관련된 </a:t>
                      </a:r>
                      <a:endParaRPr lang="en-US" altLang="ko-KR" sz="2200" dirty="0"/>
                    </a:p>
                    <a:p>
                      <a:pPr latinLnBrk="1"/>
                      <a:r>
                        <a:rPr lang="ko-KR" altLang="en-US" sz="2200" dirty="0"/>
                        <a:t>직업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8399739"/>
                  </a:ext>
                </a:extLst>
              </a:tr>
              <a:tr h="2964964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/>
                        <a:t>희망 직업을 갖기 위해 노력해야 할 점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각 직업의 하는 일과 진로 경로 등을 찾아 본다</a:t>
                      </a:r>
                      <a:r>
                        <a:rPr lang="en-US" altLang="ko-KR" dirty="0"/>
                        <a:t>. </a:t>
                      </a:r>
                      <a:endParaRPr lang="ko-KR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7378712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7DB90A1B-C221-3C6C-9F29-A3A7E496723A}"/>
              </a:ext>
            </a:extLst>
          </p:cNvPr>
          <p:cNvSpPr txBox="1"/>
          <p:nvPr/>
        </p:nvSpPr>
        <p:spPr>
          <a:xfrm>
            <a:off x="3216732" y="2100534"/>
            <a:ext cx="54412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en-US" sz="2200" dirty="0">
                <a:solidFill>
                  <a:srgbClr val="FF0000"/>
                </a:solidFill>
              </a:rPr>
              <a:t>사진 촬영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ko-KR" altLang="en-US" sz="2200" dirty="0">
                <a:solidFill>
                  <a:srgbClr val="FF0000"/>
                </a:solidFill>
              </a:rPr>
              <a:t>노래하기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ko-KR" altLang="en-US" sz="2200" dirty="0">
                <a:solidFill>
                  <a:srgbClr val="FF0000"/>
                </a:solidFill>
              </a:rPr>
              <a:t>음악 듣기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ko-KR" altLang="en-US" sz="2200" dirty="0">
                <a:solidFill>
                  <a:srgbClr val="FF0000"/>
                </a:solidFill>
              </a:rPr>
              <a:t>글쓰기 등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4B1ADA7-F46E-40FB-3C89-5DDDC37BA1A9}"/>
              </a:ext>
            </a:extLst>
          </p:cNvPr>
          <p:cNvSpPr txBox="1"/>
          <p:nvPr/>
        </p:nvSpPr>
        <p:spPr>
          <a:xfrm>
            <a:off x="3234541" y="2808362"/>
            <a:ext cx="53877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en-US" sz="2200" dirty="0">
                <a:solidFill>
                  <a:srgbClr val="FF0000"/>
                </a:solidFill>
              </a:rPr>
              <a:t>사진 작가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ko-KR" altLang="en-US" sz="2200" dirty="0">
                <a:solidFill>
                  <a:srgbClr val="FF0000"/>
                </a:solidFill>
              </a:rPr>
              <a:t>가수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ko-KR" altLang="en-US" sz="2200" dirty="0">
                <a:solidFill>
                  <a:srgbClr val="FF0000"/>
                </a:solidFill>
              </a:rPr>
              <a:t>작곡가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ko-KR" altLang="en-US" sz="2200" dirty="0">
                <a:solidFill>
                  <a:srgbClr val="FF0000"/>
                </a:solidFill>
              </a:rPr>
              <a:t>싱어송라이터 등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3148ECF-EF4D-7BB7-BECB-9D12760716CE}"/>
              </a:ext>
            </a:extLst>
          </p:cNvPr>
          <p:cNvSpPr txBox="1"/>
          <p:nvPr/>
        </p:nvSpPr>
        <p:spPr>
          <a:xfrm>
            <a:off x="3279764" y="3772037"/>
            <a:ext cx="510704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en-US" sz="2200" dirty="0">
                <a:solidFill>
                  <a:srgbClr val="FF0000"/>
                </a:solidFill>
              </a:rPr>
              <a:t>평소 사진을 많이 찍어서 다양한 인터넷 사이트에 올린다</a:t>
            </a:r>
            <a:r>
              <a:rPr lang="en-US" altLang="ko-KR" sz="2200" dirty="0">
                <a:solidFill>
                  <a:srgbClr val="FF0000"/>
                </a:solidFill>
              </a:rPr>
              <a:t>. </a:t>
            </a:r>
          </a:p>
          <a:p>
            <a:pPr latinLnBrk="1"/>
            <a:r>
              <a:rPr lang="ko-KR" altLang="en-US" sz="2200" dirty="0">
                <a:solidFill>
                  <a:srgbClr val="FF0000"/>
                </a:solidFill>
              </a:rPr>
              <a:t>사진과 관련된 책을 읽는다</a:t>
            </a:r>
            <a:r>
              <a:rPr lang="en-US" altLang="ko-KR" sz="2200" dirty="0">
                <a:solidFill>
                  <a:srgbClr val="FF0000"/>
                </a:solidFill>
              </a:rPr>
              <a:t>. </a:t>
            </a:r>
          </a:p>
          <a:p>
            <a:pPr latinLnBrk="1"/>
            <a:r>
              <a:rPr lang="ko-KR" altLang="en-US" sz="2200" dirty="0">
                <a:solidFill>
                  <a:srgbClr val="FF0000"/>
                </a:solidFill>
              </a:rPr>
              <a:t>컴퓨터를 활용한 사진과 영상 편집 기술을 익힌다</a:t>
            </a:r>
            <a:r>
              <a:rPr lang="en-US" altLang="ko-KR" sz="2200" dirty="0">
                <a:solidFill>
                  <a:srgbClr val="FF0000"/>
                </a:solidFill>
              </a:rPr>
              <a:t>. </a:t>
            </a:r>
          </a:p>
          <a:p>
            <a:pPr latinLnBrk="1"/>
            <a:r>
              <a:rPr lang="ko-KR" altLang="en-US" sz="2200" dirty="0">
                <a:solidFill>
                  <a:srgbClr val="FF0000"/>
                </a:solidFill>
              </a:rPr>
              <a:t>사진 전시회 등에 참여한다</a:t>
            </a:r>
            <a:r>
              <a:rPr lang="en-US" altLang="ko-KR" sz="2200" dirty="0">
                <a:solidFill>
                  <a:srgbClr val="FF0000"/>
                </a:solidFill>
              </a:rPr>
              <a:t>. </a:t>
            </a:r>
            <a:endParaRPr lang="ko-KR" altLang="en-US" sz="2200" dirty="0">
              <a:solidFill>
                <a:srgbClr val="FF0000"/>
              </a:solidFill>
            </a:endParaRPr>
          </a:p>
        </p:txBody>
      </p:sp>
      <p:pic>
        <p:nvPicPr>
          <p:cNvPr id="15" name="그림 1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4951352-17F0-B767-F85E-93DAC5753E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3072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직사각형 19">
            <a:extLst>
              <a:ext uri="{FF2B5EF4-FFF2-40B4-BE49-F238E27FC236}">
                <a16:creationId xmlns:a16="http://schemas.microsoft.com/office/drawing/2014/main" id="{A1C8C360-6658-AB7C-7AD0-81E793B01D1E}"/>
              </a:ext>
            </a:extLst>
          </p:cNvPr>
          <p:cNvSpPr/>
          <p:nvPr/>
        </p:nvSpPr>
        <p:spPr bwMode="auto">
          <a:xfrm>
            <a:off x="323528" y="793982"/>
            <a:ext cx="8440064" cy="85188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행복 그래프 작성하기 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626111" y="1069496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 여가 시간에 주로 하는 활동을 </a:t>
            </a:r>
            <a:r>
              <a:rPr lang="en-US" altLang="ko-KR" sz="2000" b="1" spc="-20" dirty="0">
                <a:latin typeface="+mn-ea"/>
              </a:rPr>
              <a:t>5</a:t>
            </a:r>
            <a:r>
              <a:rPr lang="ko-KR" altLang="en-US" sz="2000" b="1" spc="-20" dirty="0">
                <a:latin typeface="+mn-ea"/>
              </a:rPr>
              <a:t>가지 이상 골라 보자</a:t>
            </a:r>
            <a:r>
              <a:rPr lang="en-US" altLang="ko-KR" sz="2000" b="1" spc="-20" dirty="0">
                <a:latin typeface="+mn-ea"/>
              </a:rPr>
              <a:t>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49</a:t>
            </a:r>
            <a:r>
              <a:rPr lang="ko-KR" altLang="en-US" sz="1600" b="1" dirty="0"/>
              <a:t>쪽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698E06BC-0F78-492B-F920-DB9821622646}"/>
              </a:ext>
            </a:extLst>
          </p:cNvPr>
          <p:cNvSpPr/>
          <p:nvPr/>
        </p:nvSpPr>
        <p:spPr>
          <a:xfrm>
            <a:off x="665454" y="1107515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9" name="모서리가 둥근 직사각형 28">
            <a:extLst>
              <a:ext uri="{FF2B5EF4-FFF2-40B4-BE49-F238E27FC236}">
                <a16:creationId xmlns:a16="http://schemas.microsoft.com/office/drawing/2014/main" id="{369D5447-3A4A-B137-0591-28C65EB8418B}"/>
              </a:ext>
            </a:extLst>
          </p:cNvPr>
          <p:cNvSpPr/>
          <p:nvPr/>
        </p:nvSpPr>
        <p:spPr bwMode="auto">
          <a:xfrm>
            <a:off x="7749509" y="1438359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BE007D55-000D-8470-1FC4-EA1BF9A0B7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1539559"/>
              </p:ext>
            </p:extLst>
          </p:nvPr>
        </p:nvGraphicFramePr>
        <p:xfrm>
          <a:off x="971601" y="1975918"/>
          <a:ext cx="2952327" cy="2893241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2952327">
                  <a:extLst>
                    <a:ext uri="{9D8B030D-6E8A-4147-A177-3AD203B41FA5}">
                      <a16:colId xmlns:a16="http://schemas.microsoft.com/office/drawing/2014/main" val="2068211830"/>
                    </a:ext>
                  </a:extLst>
                </a:gridCol>
              </a:tblGrid>
              <a:tr h="573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여가 활동의 예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81033398"/>
                  </a:ext>
                </a:extLst>
              </a:tr>
              <a:tr h="231941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/>
                        <a:t>게임</a:t>
                      </a:r>
                      <a:r>
                        <a:rPr lang="en-US" altLang="ko-KR" sz="2000" dirty="0"/>
                        <a:t>, SNS</a:t>
                      </a:r>
                      <a:r>
                        <a:rPr lang="ko-KR" altLang="en-US" sz="2000" dirty="0"/>
                        <a:t>하기</a:t>
                      </a:r>
                      <a:r>
                        <a:rPr lang="en-US" altLang="ko-KR" sz="2000" dirty="0"/>
                        <a:t>, </a:t>
                      </a:r>
                    </a:p>
                    <a:p>
                      <a:pPr latinLnBrk="1"/>
                      <a:r>
                        <a:rPr lang="ko-KR" altLang="en-US" sz="2000" dirty="0" err="1"/>
                        <a:t>친구랑</a:t>
                      </a:r>
                      <a:r>
                        <a:rPr lang="ko-KR" altLang="en-US" sz="2000" dirty="0"/>
                        <a:t> 놀기</a:t>
                      </a:r>
                      <a:r>
                        <a:rPr lang="en-US" altLang="ko-KR" sz="2000" dirty="0"/>
                        <a:t>, </a:t>
                      </a:r>
                      <a:r>
                        <a:rPr lang="ko-KR" altLang="en-US" sz="2000" dirty="0"/>
                        <a:t>잠자기</a:t>
                      </a:r>
                      <a:r>
                        <a:rPr lang="en-US" altLang="ko-KR" sz="2000" dirty="0"/>
                        <a:t>, </a:t>
                      </a:r>
                    </a:p>
                    <a:p>
                      <a:pPr latinLnBrk="1"/>
                      <a:r>
                        <a:rPr lang="en-US" altLang="ko-KR" sz="2000" dirty="0"/>
                        <a:t>TV </a:t>
                      </a:r>
                      <a:r>
                        <a:rPr lang="ko-KR" altLang="en-US" sz="2000" dirty="0"/>
                        <a:t>시청</a:t>
                      </a:r>
                      <a:r>
                        <a:rPr lang="en-US" altLang="ko-KR" sz="2000" dirty="0"/>
                        <a:t>, </a:t>
                      </a:r>
                      <a:r>
                        <a:rPr lang="ko-KR" altLang="en-US" sz="2000" dirty="0"/>
                        <a:t>독서</a:t>
                      </a:r>
                      <a:r>
                        <a:rPr lang="en-US" altLang="ko-KR" sz="2000" dirty="0"/>
                        <a:t>, </a:t>
                      </a:r>
                    </a:p>
                    <a:p>
                      <a:pPr latinLnBrk="1"/>
                      <a:r>
                        <a:rPr lang="ko-KR" altLang="en-US" sz="2000" dirty="0"/>
                        <a:t>취미 생활</a:t>
                      </a:r>
                      <a:r>
                        <a:rPr lang="en-US" altLang="ko-KR" sz="2000" dirty="0"/>
                        <a:t>, </a:t>
                      </a:r>
                      <a:r>
                        <a:rPr lang="ko-KR" altLang="en-US" sz="2000" dirty="0"/>
                        <a:t>운동</a:t>
                      </a:r>
                      <a:r>
                        <a:rPr lang="en-US" altLang="ko-KR" sz="2000" dirty="0"/>
                        <a:t>, </a:t>
                      </a:r>
                      <a:r>
                        <a:rPr lang="ko-KR" altLang="en-US" sz="2000" dirty="0"/>
                        <a:t>여행</a:t>
                      </a:r>
                      <a:r>
                        <a:rPr lang="en-US" altLang="ko-KR" sz="2000" dirty="0"/>
                        <a:t>, </a:t>
                      </a:r>
                    </a:p>
                    <a:p>
                      <a:pPr latinLnBrk="1"/>
                      <a:r>
                        <a:rPr lang="ko-KR" altLang="en-US" sz="2000" dirty="0"/>
                        <a:t>봉사 활동</a:t>
                      </a:r>
                      <a:r>
                        <a:rPr lang="en-US" altLang="ko-KR" sz="2000" dirty="0"/>
                        <a:t>, </a:t>
                      </a:r>
                      <a:r>
                        <a:rPr lang="ko-KR" altLang="en-US" sz="2000" dirty="0"/>
                        <a:t>요리하기</a:t>
                      </a:r>
                      <a:r>
                        <a:rPr lang="en-US" altLang="ko-KR" sz="2000" dirty="0"/>
                        <a:t>, </a:t>
                      </a:r>
                    </a:p>
                    <a:p>
                      <a:pPr latinLnBrk="1"/>
                      <a:r>
                        <a:rPr lang="ko-KR" altLang="en-US" sz="2000" dirty="0"/>
                        <a:t>공부하기</a:t>
                      </a:r>
                      <a:r>
                        <a:rPr lang="en-US" altLang="ko-KR" sz="2000" dirty="0"/>
                        <a:t>, </a:t>
                      </a:r>
                      <a:r>
                        <a:rPr lang="ko-KR" altLang="en-US" sz="2000" dirty="0"/>
                        <a:t>영화 보기</a:t>
                      </a:r>
                      <a:r>
                        <a:rPr lang="en-US" altLang="ko-KR" sz="2000" dirty="0"/>
                        <a:t>, </a:t>
                      </a:r>
                    </a:p>
                    <a:p>
                      <a:pPr latinLnBrk="1"/>
                      <a:r>
                        <a:rPr lang="ko-KR" altLang="en-US" sz="2000" dirty="0"/>
                        <a:t>쇼핑하기 등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3776109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0A8C8F7B-BDEB-3BE7-AB2E-077042BF0672}"/>
              </a:ext>
            </a:extLst>
          </p:cNvPr>
          <p:cNvSpPr txBox="1"/>
          <p:nvPr/>
        </p:nvSpPr>
        <p:spPr>
          <a:xfrm>
            <a:off x="4077250" y="1968090"/>
            <a:ext cx="4504586" cy="286232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5415BCD-65DC-F8A7-B68C-16883C90DEA6}"/>
              </a:ext>
            </a:extLst>
          </p:cNvPr>
          <p:cNvSpPr txBox="1"/>
          <p:nvPr/>
        </p:nvSpPr>
        <p:spPr>
          <a:xfrm>
            <a:off x="4384428" y="2157525"/>
            <a:ext cx="3571948" cy="193899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  <a:effectLst>
            <a:softEdge rad="12700"/>
          </a:effectLst>
        </p:spPr>
        <p:txBody>
          <a:bodyPr wrap="square" rtlCol="0">
            <a:spAutoFit/>
          </a:bodyPr>
          <a:lstStyle/>
          <a:p>
            <a:r>
              <a:rPr lang="en-US" altLang="ko-KR" sz="2400" kern="0" spc="0" dirty="0">
                <a:solidFill>
                  <a:srgbClr val="FF0000"/>
                </a:solidFill>
                <a:effectLst/>
                <a:latin typeface="+mn-ea"/>
              </a:rPr>
              <a:t>SNS</a:t>
            </a:r>
            <a:r>
              <a:rPr lang="ko-KR" altLang="en-US" sz="2400" kern="0" spc="0" dirty="0">
                <a:solidFill>
                  <a:srgbClr val="FF0000"/>
                </a:solidFill>
                <a:effectLst/>
                <a:latin typeface="+mn-ea"/>
              </a:rPr>
              <a:t>하기</a:t>
            </a:r>
            <a:r>
              <a:rPr lang="en-US" altLang="ko-KR" sz="2400" kern="0" spc="0" dirty="0">
                <a:solidFill>
                  <a:srgbClr val="FF0000"/>
                </a:solidFill>
                <a:effectLst/>
                <a:latin typeface="+mn-ea"/>
              </a:rPr>
              <a:t>, </a:t>
            </a:r>
            <a:r>
              <a:rPr lang="ko-KR" altLang="en-US" sz="2400" kern="0" spc="0" dirty="0" err="1">
                <a:solidFill>
                  <a:srgbClr val="FF0000"/>
                </a:solidFill>
                <a:effectLst/>
                <a:latin typeface="+mn-ea"/>
              </a:rPr>
              <a:t>친구랑</a:t>
            </a:r>
            <a:r>
              <a:rPr lang="ko-KR" altLang="en-US" sz="2400" kern="0" spc="0" dirty="0">
                <a:solidFill>
                  <a:srgbClr val="FF0000"/>
                </a:solidFill>
                <a:effectLst/>
                <a:latin typeface="+mn-ea"/>
              </a:rPr>
              <a:t> 놀기</a:t>
            </a:r>
            <a:r>
              <a:rPr lang="en-US" altLang="ko-KR" sz="2400" kern="0" spc="0" dirty="0">
                <a:solidFill>
                  <a:srgbClr val="FF0000"/>
                </a:solidFill>
                <a:effectLst/>
                <a:latin typeface="+mn-ea"/>
              </a:rPr>
              <a:t>, </a:t>
            </a:r>
            <a:r>
              <a:rPr lang="ko-KR" altLang="en-US" sz="2400" kern="0" spc="0" dirty="0">
                <a:solidFill>
                  <a:srgbClr val="FF0000"/>
                </a:solidFill>
                <a:effectLst/>
                <a:latin typeface="+mn-ea"/>
              </a:rPr>
              <a:t>잠자기</a:t>
            </a:r>
            <a:r>
              <a:rPr lang="en-US" altLang="ko-KR" sz="2400" kern="0" spc="0" dirty="0">
                <a:solidFill>
                  <a:srgbClr val="FF0000"/>
                </a:solidFill>
                <a:effectLst/>
                <a:latin typeface="+mn-ea"/>
              </a:rPr>
              <a:t>, </a:t>
            </a:r>
            <a:r>
              <a:rPr lang="ko-KR" altLang="en-US" sz="2400" kern="0" spc="0" dirty="0">
                <a:solidFill>
                  <a:srgbClr val="FF0000"/>
                </a:solidFill>
                <a:effectLst/>
                <a:latin typeface="+mn-ea"/>
              </a:rPr>
              <a:t>요리하기</a:t>
            </a:r>
            <a:r>
              <a:rPr lang="en-US" altLang="ko-KR" sz="2400" kern="0" dirty="0">
                <a:solidFill>
                  <a:srgbClr val="FF0000"/>
                </a:solidFill>
                <a:latin typeface="+mn-ea"/>
              </a:rPr>
              <a:t>,</a:t>
            </a:r>
            <a:r>
              <a:rPr lang="en-US" altLang="ko-KR" sz="2400" kern="0" spc="0" dirty="0">
                <a:solidFill>
                  <a:srgbClr val="FF0000"/>
                </a:solidFill>
                <a:effectLst/>
                <a:latin typeface="+mn-ea"/>
              </a:rPr>
              <a:t> </a:t>
            </a:r>
          </a:p>
          <a:p>
            <a:r>
              <a:rPr lang="ko-KR" altLang="en-US" sz="2400" kern="0" spc="0" dirty="0">
                <a:solidFill>
                  <a:srgbClr val="FF0000"/>
                </a:solidFill>
                <a:effectLst/>
                <a:latin typeface="+mn-ea"/>
              </a:rPr>
              <a:t>공부하기</a:t>
            </a:r>
            <a:r>
              <a:rPr lang="en-US" altLang="ko-KR" sz="2400" kern="0" spc="0" dirty="0">
                <a:solidFill>
                  <a:srgbClr val="FF0000"/>
                </a:solidFill>
                <a:effectLst/>
                <a:latin typeface="+mn-ea"/>
              </a:rPr>
              <a:t>, </a:t>
            </a:r>
          </a:p>
          <a:p>
            <a:r>
              <a:rPr lang="ko-KR" altLang="en-US" sz="2400" kern="0" spc="0" dirty="0">
                <a:solidFill>
                  <a:srgbClr val="FF0000"/>
                </a:solidFill>
                <a:effectLst/>
                <a:latin typeface="+mn-ea"/>
              </a:rPr>
              <a:t>자전거 타기</a:t>
            </a:r>
            <a:r>
              <a:rPr lang="en-US" altLang="ko-KR" sz="2400" kern="0" spc="0" dirty="0">
                <a:solidFill>
                  <a:srgbClr val="FF0000"/>
                </a:solidFill>
                <a:effectLst/>
                <a:latin typeface="+mn-ea"/>
              </a:rPr>
              <a:t>,</a:t>
            </a:r>
          </a:p>
          <a:p>
            <a:r>
              <a:rPr lang="en-US" altLang="ko-KR" sz="2400" kern="0" spc="0" dirty="0">
                <a:solidFill>
                  <a:srgbClr val="FF0000"/>
                </a:solidFill>
                <a:effectLst/>
                <a:latin typeface="+mn-ea"/>
              </a:rPr>
              <a:t> TV </a:t>
            </a:r>
            <a:r>
              <a:rPr lang="ko-KR" altLang="en-US" sz="2400" kern="0" spc="0" dirty="0">
                <a:solidFill>
                  <a:srgbClr val="FF0000"/>
                </a:solidFill>
                <a:effectLst/>
                <a:latin typeface="+mn-ea"/>
              </a:rPr>
              <a:t>보기 등</a:t>
            </a:r>
            <a:endParaRPr lang="ko-KR" altLang="en-US" sz="2400" kern="0" spc="0" dirty="0">
              <a:solidFill>
                <a:srgbClr val="000000"/>
              </a:solidFill>
              <a:effectLst/>
              <a:latin typeface="+mn-ea"/>
            </a:endParaRP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5070A50-B2AD-F1E1-56DB-FB0AC2312C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11459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DED16A-C1A6-C41C-B909-4191515C1F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직사각형 19">
            <a:extLst>
              <a:ext uri="{FF2B5EF4-FFF2-40B4-BE49-F238E27FC236}">
                <a16:creationId xmlns:a16="http://schemas.microsoft.com/office/drawing/2014/main" id="{50B5C6DF-1F0D-3469-FDF2-CA4EC9FCD4C3}"/>
              </a:ext>
            </a:extLst>
          </p:cNvPr>
          <p:cNvSpPr/>
          <p:nvPr/>
        </p:nvSpPr>
        <p:spPr bwMode="auto">
          <a:xfrm>
            <a:off x="323528" y="793982"/>
            <a:ext cx="8440064" cy="85188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86F71734-6433-25A0-1C81-B1527EFD26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EEBB9D5-40FA-5238-C69C-8DDA386B345A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65515FF5-3195-98CE-6D07-F4FB7DD195B9}"/>
              </a:ext>
            </a:extLst>
          </p:cNvPr>
          <p:cNvSpPr txBox="1">
            <a:spLocks/>
          </p:cNvSpPr>
          <p:nvPr/>
        </p:nvSpPr>
        <p:spPr bwMode="auto">
          <a:xfrm>
            <a:off x="665454" y="2168754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8EE51C7A-0D8B-E328-C869-859ACF14EB6F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1DC48F0-E2DB-F220-7E51-149879D6B890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행복 그래프 작성하기 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4881B770-DC58-5E7F-4E5E-3648A517A1DB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 </a:t>
            </a:r>
            <a:r>
              <a:rPr lang="en-US" altLang="ko-KR" sz="2000" b="1" spc="-150" dirty="0">
                <a:latin typeface="+mn-ea"/>
              </a:rPr>
              <a:t>1</a:t>
            </a:r>
            <a:r>
              <a:rPr lang="ko-KR" altLang="en-US" sz="2000" b="1" spc="-150" dirty="0">
                <a:latin typeface="+mn-ea"/>
              </a:rPr>
              <a:t>에서 작성한 활동을 의미와 재미로 나누어 행복 그래프에 배치해 보자</a:t>
            </a:r>
            <a:r>
              <a:rPr lang="en-US" altLang="ko-KR" sz="2000" b="1" spc="-150" dirty="0">
                <a:latin typeface="+mn-ea"/>
              </a:rPr>
              <a:t>.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080A88-6493-C4D1-7CA5-5287EE6B5BFD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49</a:t>
            </a:r>
            <a:r>
              <a:rPr lang="ko-KR" altLang="en-US" sz="1600" b="1" dirty="0"/>
              <a:t>쪽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62F1C3D3-BAF3-A64B-CFAE-DD97196242F0}"/>
              </a:ext>
            </a:extLst>
          </p:cNvPr>
          <p:cNvSpPr/>
          <p:nvPr/>
        </p:nvSpPr>
        <p:spPr>
          <a:xfrm>
            <a:off x="611560" y="104502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9" name="모서리가 둥근 직사각형 28">
            <a:extLst>
              <a:ext uri="{FF2B5EF4-FFF2-40B4-BE49-F238E27FC236}">
                <a16:creationId xmlns:a16="http://schemas.microsoft.com/office/drawing/2014/main" id="{3F7E1A06-7995-4393-9BC4-2E3D5808013F}"/>
              </a:ext>
            </a:extLst>
          </p:cNvPr>
          <p:cNvSpPr/>
          <p:nvPr/>
        </p:nvSpPr>
        <p:spPr bwMode="auto">
          <a:xfrm>
            <a:off x="7744165" y="1428023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C7C91803-802C-A925-CD99-3D4295216E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8064" y="1987429"/>
            <a:ext cx="7563199" cy="424628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4A3E206-9F87-3F4A-5C56-3E9878E6F0DD}"/>
              </a:ext>
            </a:extLst>
          </p:cNvPr>
          <p:cNvSpPr txBox="1"/>
          <p:nvPr/>
        </p:nvSpPr>
        <p:spPr>
          <a:xfrm>
            <a:off x="1131592" y="2189881"/>
            <a:ext cx="150858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dirty="0">
                <a:solidFill>
                  <a:srgbClr val="FF0000"/>
                </a:solidFill>
              </a:rPr>
              <a:t>게임하기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D5283B2-1272-EB14-7C5C-AE6ED1372089}"/>
              </a:ext>
            </a:extLst>
          </p:cNvPr>
          <p:cNvSpPr txBox="1"/>
          <p:nvPr/>
        </p:nvSpPr>
        <p:spPr>
          <a:xfrm>
            <a:off x="2309285" y="2547422"/>
            <a:ext cx="18306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200" dirty="0">
                <a:solidFill>
                  <a:srgbClr val="FF0000"/>
                </a:solidFill>
              </a:rPr>
              <a:t>SNS </a:t>
            </a:r>
            <a:r>
              <a:rPr lang="ko-KR" altLang="en-US" sz="2200" dirty="0">
                <a:solidFill>
                  <a:srgbClr val="FF0000"/>
                </a:solidFill>
              </a:rPr>
              <a:t>하기</a:t>
            </a:r>
            <a:r>
              <a:rPr lang="en-US" altLang="ko-KR" sz="2200" dirty="0">
                <a:solidFill>
                  <a:srgbClr val="FF0000"/>
                </a:solidFill>
              </a:rPr>
              <a:t>, TV </a:t>
            </a:r>
            <a:r>
              <a:rPr lang="ko-KR" altLang="en-US" sz="2200" dirty="0">
                <a:solidFill>
                  <a:srgbClr val="FF0000"/>
                </a:solidFill>
              </a:rPr>
              <a:t>보기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AC2D397-1E2A-EC08-468E-5795F3A0B00E}"/>
              </a:ext>
            </a:extLst>
          </p:cNvPr>
          <p:cNvSpPr txBox="1"/>
          <p:nvPr/>
        </p:nvSpPr>
        <p:spPr>
          <a:xfrm>
            <a:off x="1680259" y="5009744"/>
            <a:ext cx="150858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dirty="0">
                <a:solidFill>
                  <a:srgbClr val="FF0000"/>
                </a:solidFill>
              </a:rPr>
              <a:t>잠자기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600EE52-142A-0684-A7AA-13B93BE4FC20}"/>
              </a:ext>
            </a:extLst>
          </p:cNvPr>
          <p:cNvSpPr txBox="1"/>
          <p:nvPr/>
        </p:nvSpPr>
        <p:spPr>
          <a:xfrm>
            <a:off x="1131593" y="5611412"/>
            <a:ext cx="18922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dirty="0">
                <a:solidFill>
                  <a:srgbClr val="FF0000"/>
                </a:solidFill>
              </a:rPr>
              <a:t>그냥 있기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AC4D3B2-F704-B60A-67BA-B447D2074009}"/>
              </a:ext>
            </a:extLst>
          </p:cNvPr>
          <p:cNvSpPr txBox="1"/>
          <p:nvPr/>
        </p:nvSpPr>
        <p:spPr>
          <a:xfrm>
            <a:off x="6878221" y="5383612"/>
            <a:ext cx="150858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dirty="0">
                <a:solidFill>
                  <a:srgbClr val="FF0000"/>
                </a:solidFill>
              </a:rPr>
              <a:t>공부하기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411A4E0-903F-383C-D7B1-4292AFBF09CE}"/>
              </a:ext>
            </a:extLst>
          </p:cNvPr>
          <p:cNvSpPr txBox="1"/>
          <p:nvPr/>
        </p:nvSpPr>
        <p:spPr>
          <a:xfrm>
            <a:off x="6084167" y="2877293"/>
            <a:ext cx="150858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dirty="0">
                <a:solidFill>
                  <a:srgbClr val="FF0000"/>
                </a:solidFill>
              </a:rPr>
              <a:t>요리하기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B996425-13C5-29C3-34A1-BB6DB3EFA21D}"/>
              </a:ext>
            </a:extLst>
          </p:cNvPr>
          <p:cNvSpPr txBox="1"/>
          <p:nvPr/>
        </p:nvSpPr>
        <p:spPr>
          <a:xfrm>
            <a:off x="6829818" y="2300636"/>
            <a:ext cx="193377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dirty="0">
                <a:solidFill>
                  <a:srgbClr val="FF0000"/>
                </a:solidFill>
              </a:rPr>
              <a:t>자전거타기</a:t>
            </a:r>
          </a:p>
        </p:txBody>
      </p:sp>
      <p:pic>
        <p:nvPicPr>
          <p:cNvPr id="19" name="그림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633A61D-4AAA-0DC9-B462-52F3E66A7A6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03948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C41C2B-64A2-2F11-651C-1ECA878B95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직사각형 19">
            <a:extLst>
              <a:ext uri="{FF2B5EF4-FFF2-40B4-BE49-F238E27FC236}">
                <a16:creationId xmlns:a16="http://schemas.microsoft.com/office/drawing/2014/main" id="{6B20FDDC-36C7-A969-5B94-0309D6E3C070}"/>
              </a:ext>
            </a:extLst>
          </p:cNvPr>
          <p:cNvSpPr/>
          <p:nvPr/>
        </p:nvSpPr>
        <p:spPr bwMode="auto">
          <a:xfrm>
            <a:off x="323528" y="793982"/>
            <a:ext cx="8440064" cy="85188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7E0E52C6-6292-9BCB-1F88-DEBCE3DF97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05A96B-B9D5-08CC-739E-44E3691DBF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BF9203F2-AE9C-61EC-1120-601ACD4D6AD6}"/>
              </a:ext>
            </a:extLst>
          </p:cNvPr>
          <p:cNvSpPr txBox="1">
            <a:spLocks/>
          </p:cNvSpPr>
          <p:nvPr/>
        </p:nvSpPr>
        <p:spPr bwMode="auto">
          <a:xfrm>
            <a:off x="665454" y="2168754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BD7D1FA8-6182-70F4-F3D0-7BC17779110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BEBC7B-86E0-9651-BE5F-9D726D633469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행복 그래프 작성하기 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94D3C9A0-1130-10CF-4E5C-2FDF4A7662A8}"/>
              </a:ext>
            </a:extLst>
          </p:cNvPr>
          <p:cNvSpPr txBox="1">
            <a:spLocks/>
          </p:cNvSpPr>
          <p:nvPr/>
        </p:nvSpPr>
        <p:spPr bwMode="auto">
          <a:xfrm>
            <a:off x="1070398" y="1003375"/>
            <a:ext cx="769319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2</a:t>
            </a:r>
            <a:r>
              <a:rPr lang="ko-KR" altLang="en-US" sz="2000" b="1" spc="-20" dirty="0">
                <a:latin typeface="+mn-ea"/>
              </a:rPr>
              <a:t>에서 작성한 그래프를 보면서 행복한 삶을 위해 어떤 노력을 해야 할지 적어 보자</a:t>
            </a:r>
            <a:r>
              <a:rPr lang="en-US" altLang="ko-KR" sz="2000" b="1" spc="-20" dirty="0">
                <a:latin typeface="+mn-ea"/>
              </a:rPr>
              <a:t>.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592E4F-2B4C-44F7-27DA-FFD587E254AA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49</a:t>
            </a:r>
            <a:r>
              <a:rPr lang="ko-KR" altLang="en-US" sz="1600" b="1" dirty="0"/>
              <a:t>쪽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8918A347-72FA-CB14-6CB5-E31F6F4CD0F5}"/>
              </a:ext>
            </a:extLst>
          </p:cNvPr>
          <p:cNvSpPr/>
          <p:nvPr/>
        </p:nvSpPr>
        <p:spPr>
          <a:xfrm>
            <a:off x="665454" y="1075512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0 3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9" name="모서리가 둥근 직사각형 28">
            <a:extLst>
              <a:ext uri="{FF2B5EF4-FFF2-40B4-BE49-F238E27FC236}">
                <a16:creationId xmlns:a16="http://schemas.microsoft.com/office/drawing/2014/main" id="{C22FEA1A-FC95-ED22-A205-1C41623C2CA4}"/>
              </a:ext>
            </a:extLst>
          </p:cNvPr>
          <p:cNvSpPr/>
          <p:nvPr/>
        </p:nvSpPr>
        <p:spPr bwMode="auto">
          <a:xfrm>
            <a:off x="7680688" y="1585619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DC9CE0F7-E84F-B73F-DD87-FAB5180007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7143562"/>
              </p:ext>
            </p:extLst>
          </p:nvPr>
        </p:nvGraphicFramePr>
        <p:xfrm>
          <a:off x="956332" y="2235727"/>
          <a:ext cx="7522213" cy="3577314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127380">
                  <a:extLst>
                    <a:ext uri="{9D8B030D-6E8A-4147-A177-3AD203B41FA5}">
                      <a16:colId xmlns:a16="http://schemas.microsoft.com/office/drawing/2014/main" val="207302689"/>
                    </a:ext>
                  </a:extLst>
                </a:gridCol>
                <a:gridCol w="5394833">
                  <a:extLst>
                    <a:ext uri="{9D8B030D-6E8A-4147-A177-3AD203B41FA5}">
                      <a16:colId xmlns:a16="http://schemas.microsoft.com/office/drawing/2014/main" val="449396820"/>
                    </a:ext>
                  </a:extLst>
                </a:gridCol>
              </a:tblGrid>
              <a:tr h="142351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재미있고 </a:t>
                      </a:r>
                      <a:endParaRPr lang="en-US" altLang="ko-KR" b="0" dirty="0"/>
                    </a:p>
                    <a:p>
                      <a:pPr algn="ctr" latinLnBrk="1"/>
                      <a:r>
                        <a:rPr lang="ko-KR" altLang="en-US" b="0" dirty="0"/>
                        <a:t>의미 있는 활동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444220"/>
                  </a:ext>
                </a:extLst>
              </a:tr>
              <a:tr h="215380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필요한 노력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7323084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6A472416-E5DA-BE7B-509B-8E92AF96D9FE}"/>
              </a:ext>
            </a:extLst>
          </p:cNvPr>
          <p:cNvSpPr txBox="1"/>
          <p:nvPr/>
        </p:nvSpPr>
        <p:spPr>
          <a:xfrm>
            <a:off x="3317913" y="2685027"/>
            <a:ext cx="30356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dirty="0">
                <a:solidFill>
                  <a:srgbClr val="FF0000"/>
                </a:solidFill>
              </a:rPr>
              <a:t>자전거 타기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ko-KR" altLang="en-US" sz="2200" dirty="0">
                <a:solidFill>
                  <a:srgbClr val="FF0000"/>
                </a:solidFill>
              </a:rPr>
              <a:t>요리하기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86A1176-D5DA-A048-9F6C-5EA9310EBF90}"/>
              </a:ext>
            </a:extLst>
          </p:cNvPr>
          <p:cNvSpPr txBox="1"/>
          <p:nvPr/>
        </p:nvSpPr>
        <p:spPr>
          <a:xfrm>
            <a:off x="3203848" y="3918646"/>
            <a:ext cx="49838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dirty="0">
                <a:solidFill>
                  <a:srgbClr val="FF0000"/>
                </a:solidFill>
              </a:rPr>
              <a:t>여가 시간에 재미와 의미가 다 있는  활동을 할 수 있도록 노력하고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</a:p>
          <a:p>
            <a:r>
              <a:rPr lang="en-US" altLang="ko-KR" sz="2200" dirty="0">
                <a:solidFill>
                  <a:srgbClr val="FF0000"/>
                </a:solidFill>
              </a:rPr>
              <a:t>TV </a:t>
            </a:r>
            <a:r>
              <a:rPr lang="ko-KR" altLang="en-US" sz="2200" dirty="0">
                <a:solidFill>
                  <a:srgbClr val="FF0000"/>
                </a:solidFill>
              </a:rPr>
              <a:t>시청과 게임하는 시간을 줄여야겠다</a:t>
            </a:r>
            <a:r>
              <a:rPr lang="en-US" altLang="ko-KR" sz="2200" dirty="0">
                <a:solidFill>
                  <a:srgbClr val="FF0000"/>
                </a:solidFill>
              </a:rPr>
              <a:t>. </a:t>
            </a:r>
            <a:endParaRPr lang="ko-KR" altLang="en-US" sz="2200" dirty="0">
              <a:solidFill>
                <a:srgbClr val="FF0000"/>
              </a:solidFill>
            </a:endParaRPr>
          </a:p>
        </p:txBody>
      </p:sp>
      <p:pic>
        <p:nvPicPr>
          <p:cNvPr id="14" name="그림 1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49297DF-D583-E065-9DC8-45A3697D5D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45059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ED75A5-2508-7706-0E8A-DE2F148650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B91A8F2-AECD-46AA-D690-89F065330698}"/>
              </a:ext>
            </a:extLst>
          </p:cNvPr>
          <p:cNvSpPr txBox="1"/>
          <p:nvPr/>
        </p:nvSpPr>
        <p:spPr>
          <a:xfrm>
            <a:off x="216426" y="0"/>
            <a:ext cx="893999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7682D819-0F4D-C9B8-E727-AC04CBF808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26E144A-2200-E7AD-5895-DFD62F420B4B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C4F72942-57D2-875B-D562-FE4E0DDF6643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7329379B-FD46-FA64-03CF-9532A025B5B2}"/>
              </a:ext>
            </a:extLst>
          </p:cNvPr>
          <p:cNvSpPr/>
          <p:nvPr/>
        </p:nvSpPr>
        <p:spPr>
          <a:xfrm>
            <a:off x="204006" y="3338"/>
            <a:ext cx="8939993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C33EEA-524C-57B6-A076-07D512859476}"/>
              </a:ext>
            </a:extLst>
          </p:cNvPr>
          <p:cNvSpPr txBox="1"/>
          <p:nvPr/>
        </p:nvSpPr>
        <p:spPr>
          <a:xfrm>
            <a:off x="343905" y="116115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600" b="1" spc="-150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행복 조건 토너먼트 게임하기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552DE20-4AFC-24F8-BFF9-BF974DDF55BC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50</a:t>
            </a:r>
            <a:r>
              <a:rPr lang="ko-KR" altLang="en-US" sz="1600" b="1" dirty="0"/>
              <a:t>쪽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FC67780-104B-6318-EFBF-778B242DB006}"/>
              </a:ext>
            </a:extLst>
          </p:cNvPr>
          <p:cNvSpPr txBox="1">
            <a:spLocks/>
          </p:cNvSpPr>
          <p:nvPr/>
        </p:nvSpPr>
        <p:spPr bwMode="auto">
          <a:xfrm>
            <a:off x="624697" y="1052449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 다음 토너먼트를 통해 자신의 행복 조건을 찾아보자</a:t>
            </a:r>
            <a:r>
              <a:rPr lang="en-US" altLang="ko-KR" sz="2000" b="1" spc="-20" dirty="0">
                <a:latin typeface="+mn-ea"/>
              </a:rPr>
              <a:t>.  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5B3630F6-1BD6-6D49-3B9E-249E67AF1637}"/>
              </a:ext>
            </a:extLst>
          </p:cNvPr>
          <p:cNvSpPr/>
          <p:nvPr/>
        </p:nvSpPr>
        <p:spPr>
          <a:xfrm>
            <a:off x="600560" y="1124324"/>
            <a:ext cx="504056" cy="28397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5" name="모서리가 둥근 직사각형 36">
            <a:extLst>
              <a:ext uri="{FF2B5EF4-FFF2-40B4-BE49-F238E27FC236}">
                <a16:creationId xmlns:a16="http://schemas.microsoft.com/office/drawing/2014/main" id="{5F9DE182-966B-B97A-5713-8206E8F8B173}"/>
              </a:ext>
            </a:extLst>
          </p:cNvPr>
          <p:cNvSpPr/>
          <p:nvPr/>
        </p:nvSpPr>
        <p:spPr bwMode="auto">
          <a:xfrm>
            <a:off x="980541" y="1543477"/>
            <a:ext cx="7623907" cy="2023414"/>
          </a:xfrm>
          <a:prstGeom prst="roundRect">
            <a:avLst>
              <a:gd name="adj" fmla="val 10000"/>
            </a:avLst>
          </a:prstGeom>
          <a:solidFill>
            <a:srgbClr val="FEF4EC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en-US" altLang="ko-KR" sz="28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endParaRPr lang="en-US" altLang="ko-KR" sz="2000" dirty="0">
              <a:solidFill>
                <a:schemeClr val="accent6">
                  <a:lumMod val="20000"/>
                  <a:lumOff val="80000"/>
                </a:schemeClr>
              </a:solidFill>
              <a:latin typeface="+mn-ea"/>
            </a:endParaRPr>
          </a:p>
          <a:p>
            <a:pPr algn="just"/>
            <a:endParaRPr lang="ko-KR" altLang="en-US" sz="2500" b="1" dirty="0">
              <a:solidFill>
                <a:schemeClr val="accent6">
                  <a:lumMod val="20000"/>
                  <a:lumOff val="8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F6AAE00B-AB75-23DC-0F9E-CE66C7F3FF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161" y="1613268"/>
            <a:ext cx="881520" cy="101566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50039AA-E170-FCD3-462D-820FA239DD6B}"/>
              </a:ext>
            </a:extLst>
          </p:cNvPr>
          <p:cNvSpPr txBox="1"/>
          <p:nvPr/>
        </p:nvSpPr>
        <p:spPr>
          <a:xfrm>
            <a:off x="1411893" y="1681734"/>
            <a:ext cx="7120547" cy="170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ea"/>
              <a:buAutoNum type="circleNumDbPlain"/>
            </a:pPr>
            <a:r>
              <a:rPr lang="ko-KR" altLang="en-US" sz="2100" dirty="0">
                <a:latin typeface="+mn-lt"/>
              </a:rPr>
              <a:t>&lt;보기&gt;에서 행복한 삶을 위해 중요하다고 생각하는 것을 8가지 고른다.</a:t>
            </a:r>
            <a:endParaRPr lang="en-US" altLang="ko-KR" sz="2100" dirty="0">
              <a:latin typeface="+mn-lt"/>
            </a:endParaRPr>
          </a:p>
          <a:p>
            <a:pPr marL="342900" indent="-342900">
              <a:buFont typeface="+mj-ea"/>
              <a:buAutoNum type="circleNumDbPlain"/>
            </a:pPr>
            <a:r>
              <a:rPr lang="en-US" altLang="ko-KR" sz="2100" dirty="0">
                <a:latin typeface="+mn-lt"/>
              </a:rPr>
              <a:t>8</a:t>
            </a:r>
            <a:r>
              <a:rPr lang="ko-KR" altLang="en-US" sz="2100" dirty="0">
                <a:latin typeface="+mn-lt"/>
              </a:rPr>
              <a:t>가지 중 </a:t>
            </a:r>
            <a:r>
              <a:rPr lang="en-US" altLang="ko-KR" sz="2100" dirty="0">
                <a:latin typeface="+mn-lt"/>
              </a:rPr>
              <a:t>4</a:t>
            </a:r>
            <a:r>
              <a:rPr lang="ko-KR" altLang="en-US" sz="2100" dirty="0">
                <a:latin typeface="+mn-lt"/>
              </a:rPr>
              <a:t>가지를 선택한 후</a:t>
            </a:r>
            <a:r>
              <a:rPr lang="en-US" altLang="ko-KR" sz="2100" dirty="0">
                <a:latin typeface="+mn-lt"/>
              </a:rPr>
              <a:t>, </a:t>
            </a:r>
            <a:r>
              <a:rPr lang="ko-KR" altLang="en-US" sz="2100" dirty="0">
                <a:latin typeface="+mn-lt"/>
              </a:rPr>
              <a:t>다시 </a:t>
            </a:r>
            <a:r>
              <a:rPr lang="en-US" altLang="ko-KR" sz="2100" dirty="0">
                <a:latin typeface="+mn-lt"/>
              </a:rPr>
              <a:t>2</a:t>
            </a:r>
            <a:r>
              <a:rPr lang="ko-KR" altLang="en-US" sz="2100" dirty="0">
                <a:latin typeface="+mn-lt"/>
              </a:rPr>
              <a:t>가지를 선택한다</a:t>
            </a:r>
            <a:r>
              <a:rPr lang="en-US" altLang="ko-KR" sz="2100" dirty="0">
                <a:latin typeface="+mn-lt"/>
              </a:rPr>
              <a:t>.</a:t>
            </a:r>
          </a:p>
          <a:p>
            <a:pPr marL="342900" indent="-342900">
              <a:buFont typeface="+mj-ea"/>
              <a:buAutoNum type="circleNumDbPlain"/>
            </a:pPr>
            <a:r>
              <a:rPr lang="en-US" altLang="ko-KR" sz="2100" dirty="0">
                <a:latin typeface="+mn-lt"/>
              </a:rPr>
              <a:t>2</a:t>
            </a:r>
            <a:r>
              <a:rPr lang="ko-KR" altLang="en-US" sz="2100" dirty="0">
                <a:latin typeface="+mn-lt"/>
              </a:rPr>
              <a:t>가지 중 가장 중요한 조건 </a:t>
            </a:r>
            <a:r>
              <a:rPr lang="en-US" altLang="ko-KR" sz="2100" dirty="0">
                <a:latin typeface="+mn-lt"/>
              </a:rPr>
              <a:t>1</a:t>
            </a:r>
            <a:r>
              <a:rPr lang="ko-KR" altLang="en-US" sz="2100" dirty="0">
                <a:latin typeface="+mn-lt"/>
              </a:rPr>
              <a:t>가지를 최종 선택한다</a:t>
            </a:r>
            <a:r>
              <a:rPr lang="en-US" altLang="ko-KR" sz="2100" dirty="0">
                <a:latin typeface="+mn-lt"/>
              </a:rPr>
              <a:t>.</a:t>
            </a:r>
          </a:p>
          <a:p>
            <a:pPr marL="342900" indent="-342900">
              <a:buFont typeface="+mj-ea"/>
              <a:buAutoNum type="circleNumDbPlain"/>
            </a:pPr>
            <a:r>
              <a:rPr lang="ko-KR" altLang="en-US" sz="2100" dirty="0">
                <a:latin typeface="+mn-lt"/>
              </a:rPr>
              <a:t>선택한 내용을 그 이유와 함께 정리하여 발표한다</a:t>
            </a:r>
            <a:r>
              <a:rPr lang="en-US" altLang="ko-KR" sz="2100" dirty="0">
                <a:latin typeface="+mn-lt"/>
              </a:rPr>
              <a:t>.</a:t>
            </a: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9C3FBC2-1F92-D5C0-B56E-967EC6D2AFA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sp>
        <p:nvSpPr>
          <p:cNvPr id="12" name="모서리가 둥근 직사각형 36">
            <a:extLst>
              <a:ext uri="{FF2B5EF4-FFF2-40B4-BE49-F238E27FC236}">
                <a16:creationId xmlns:a16="http://schemas.microsoft.com/office/drawing/2014/main" id="{A9C60563-A22B-7AE2-B1FB-EF8C017E050F}"/>
              </a:ext>
            </a:extLst>
          </p:cNvPr>
          <p:cNvSpPr/>
          <p:nvPr/>
        </p:nvSpPr>
        <p:spPr bwMode="auto">
          <a:xfrm>
            <a:off x="956531" y="3727600"/>
            <a:ext cx="7359885" cy="2813162"/>
          </a:xfrm>
          <a:prstGeom prst="roundRect">
            <a:avLst>
              <a:gd name="adj" fmla="val 10000"/>
            </a:avLst>
          </a:prstGeom>
          <a:solidFill>
            <a:schemeClr val="accent3">
              <a:lumMod val="95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en-US" altLang="ko-KR" sz="28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endParaRPr lang="en-US" altLang="ko-KR" sz="2000" dirty="0">
              <a:solidFill>
                <a:schemeClr val="accent6">
                  <a:lumMod val="20000"/>
                  <a:lumOff val="80000"/>
                </a:schemeClr>
              </a:solidFill>
              <a:latin typeface="+mn-ea"/>
            </a:endParaRPr>
          </a:p>
          <a:p>
            <a:pPr algn="just"/>
            <a:endParaRPr lang="ko-KR" altLang="en-US" sz="2500" b="1" dirty="0">
              <a:solidFill>
                <a:schemeClr val="accent6">
                  <a:lumMod val="20000"/>
                  <a:lumOff val="8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0D2F02-F8F9-C416-CE35-54F60D867B00}"/>
              </a:ext>
            </a:extLst>
          </p:cNvPr>
          <p:cNvSpPr txBox="1"/>
          <p:nvPr/>
        </p:nvSpPr>
        <p:spPr>
          <a:xfrm>
            <a:off x="1247794" y="3825641"/>
            <a:ext cx="6939675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100" dirty="0">
                <a:latin typeface="+mn-lt"/>
              </a:rPr>
              <a:t>① 행복한 가정</a:t>
            </a:r>
            <a:r>
              <a:rPr lang="en-US" altLang="ko-KR" sz="2100" dirty="0">
                <a:latin typeface="+mn-lt"/>
              </a:rPr>
              <a:t>	 		</a:t>
            </a:r>
            <a:r>
              <a:rPr lang="ko-KR" altLang="en-US" sz="2100" dirty="0">
                <a:latin typeface="+mn-lt"/>
              </a:rPr>
              <a:t>② 경제적 안정 </a:t>
            </a:r>
            <a:r>
              <a:rPr lang="en-US" altLang="ko-KR" sz="2100" dirty="0">
                <a:latin typeface="+mn-lt"/>
              </a:rPr>
              <a:t>	</a:t>
            </a:r>
          </a:p>
          <a:p>
            <a:r>
              <a:rPr lang="ko-KR" altLang="en-US" sz="2100" dirty="0">
                <a:latin typeface="+mn-lt"/>
              </a:rPr>
              <a:t>③ 건강한 몸</a:t>
            </a:r>
            <a:r>
              <a:rPr lang="en-US" altLang="ko-KR" sz="2100" dirty="0">
                <a:latin typeface="+mn-lt"/>
              </a:rPr>
              <a:t>			</a:t>
            </a:r>
            <a:r>
              <a:rPr lang="ko-KR" altLang="en-US" sz="2100" dirty="0">
                <a:latin typeface="+mn-lt"/>
              </a:rPr>
              <a:t>④ 적성에 맞는 </a:t>
            </a:r>
            <a:endParaRPr lang="en-US" altLang="ko-KR" sz="2100" dirty="0">
              <a:latin typeface="+mn-lt"/>
            </a:endParaRPr>
          </a:p>
          <a:p>
            <a:r>
              <a:rPr lang="ko-KR" altLang="en-US" sz="2100" dirty="0">
                <a:latin typeface="+mn-lt"/>
              </a:rPr>
              <a:t>⑤ 봉사하는 삶</a:t>
            </a:r>
            <a:r>
              <a:rPr lang="en-US" altLang="ko-KR" sz="2100" dirty="0">
                <a:latin typeface="+mn-lt"/>
              </a:rPr>
              <a:t>			</a:t>
            </a:r>
            <a:r>
              <a:rPr lang="ko-KR" altLang="en-US" sz="2100" dirty="0">
                <a:latin typeface="+mn-lt"/>
              </a:rPr>
              <a:t>⑥ 사회적인 인정과 존경 </a:t>
            </a:r>
            <a:endParaRPr lang="en-US" altLang="ko-KR" sz="2100" dirty="0">
              <a:latin typeface="+mn-lt"/>
            </a:endParaRPr>
          </a:p>
          <a:p>
            <a:r>
              <a:rPr lang="ko-KR" altLang="en-US" sz="2100" dirty="0">
                <a:latin typeface="+mn-lt"/>
              </a:rPr>
              <a:t>⑦ 여가와 취미 생활</a:t>
            </a:r>
            <a:r>
              <a:rPr lang="en-US" altLang="ko-KR" sz="2100" dirty="0">
                <a:latin typeface="+mn-lt"/>
              </a:rPr>
              <a:t>		</a:t>
            </a:r>
            <a:r>
              <a:rPr lang="ko-KR" altLang="en-US" sz="2100" dirty="0">
                <a:latin typeface="+mn-lt"/>
              </a:rPr>
              <a:t>⑧ 친구와의 우정</a:t>
            </a:r>
            <a:endParaRPr lang="en-US" altLang="ko-KR" sz="2100" dirty="0">
              <a:latin typeface="+mn-lt"/>
            </a:endParaRPr>
          </a:p>
          <a:p>
            <a:r>
              <a:rPr lang="ko-KR" altLang="en-US" sz="2100" dirty="0">
                <a:latin typeface="+mn-lt"/>
              </a:rPr>
              <a:t>⑨ 원만한 대인 관계</a:t>
            </a:r>
            <a:r>
              <a:rPr lang="en-US" altLang="ko-KR" sz="2100" dirty="0">
                <a:latin typeface="+mn-lt"/>
              </a:rPr>
              <a:t>		</a:t>
            </a:r>
            <a:r>
              <a:rPr lang="ko-KR" altLang="en-US" sz="2100" dirty="0">
                <a:latin typeface="+mn-lt"/>
              </a:rPr>
              <a:t>⑩ 질병이 없는 세상 </a:t>
            </a:r>
            <a:endParaRPr lang="en-US" altLang="ko-KR" sz="2100" dirty="0">
              <a:latin typeface="+mn-lt"/>
            </a:endParaRPr>
          </a:p>
          <a:p>
            <a:r>
              <a:rPr lang="ko-KR" altLang="en-US" sz="2100" dirty="0">
                <a:latin typeface="+mn-lt"/>
              </a:rPr>
              <a:t>⑪ 자신에 대한 믿음   </a:t>
            </a:r>
            <a:r>
              <a:rPr lang="en-US" altLang="ko-KR" sz="2100" dirty="0">
                <a:latin typeface="+mn-lt"/>
              </a:rPr>
              <a:t>	            </a:t>
            </a:r>
            <a:r>
              <a:rPr lang="ko-KR" altLang="en-US" sz="2100" dirty="0">
                <a:latin typeface="+mn-lt"/>
              </a:rPr>
              <a:t>⑫ 배움과 자기 발전 </a:t>
            </a:r>
            <a:endParaRPr lang="en-US" altLang="ko-KR" sz="2100" dirty="0">
              <a:latin typeface="+mn-lt"/>
            </a:endParaRPr>
          </a:p>
          <a:p>
            <a:r>
              <a:rPr lang="ko-KR" altLang="en-US" sz="2100" dirty="0">
                <a:latin typeface="+mn-lt"/>
              </a:rPr>
              <a:t>⑬ 종교적인 신념 </a:t>
            </a:r>
            <a:r>
              <a:rPr lang="en-US" altLang="ko-KR" sz="2100" dirty="0">
                <a:latin typeface="+mn-lt"/>
              </a:rPr>
              <a:t>		</a:t>
            </a:r>
            <a:r>
              <a:rPr lang="ko-KR" altLang="en-US" sz="2100" dirty="0">
                <a:latin typeface="+mn-lt"/>
              </a:rPr>
              <a:t>⑭ 안정된 직장</a:t>
            </a:r>
            <a:endParaRPr lang="en-US" altLang="ko-KR" sz="2100" dirty="0">
              <a:latin typeface="+mn-lt"/>
            </a:endParaRPr>
          </a:p>
          <a:p>
            <a:r>
              <a:rPr lang="ko-KR" altLang="en-US" sz="2100" dirty="0">
                <a:latin typeface="+mn-lt"/>
              </a:rPr>
              <a:t>⑮ 사회 발전에 기여하는 것 등</a:t>
            </a:r>
            <a:endParaRPr lang="en-US" altLang="ko-KR" sz="21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83340829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80728"/>
            <a:ext cx="7772400" cy="1400274"/>
          </a:xfrm>
        </p:spPr>
        <p:txBody>
          <a:bodyPr/>
          <a:lstStyle/>
          <a:p>
            <a:pPr algn="l"/>
            <a:r>
              <a:rPr lang="en-US" altLang="ko-KR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Ⅰ</a:t>
            </a:r>
            <a:r>
              <a:rPr lang="en-US" altLang="ko-KR" sz="60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.</a:t>
            </a:r>
            <a:r>
              <a:rPr lang="en-US" altLang="ko-KR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</a:t>
            </a:r>
            <a:r>
              <a:rPr lang="ko-KR" altLang="en-US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진로와 나의 이해</a:t>
            </a:r>
            <a:endParaRPr lang="ko-KR" altLang="en-US" sz="5400" dirty="0">
              <a:ea typeface="굴림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id="{D6D8E31B-D2FE-6B89-6D79-973AE2AD25A2}"/>
              </a:ext>
            </a:extLst>
          </p:cNvPr>
          <p:cNvGrpSpPr/>
          <p:nvPr/>
        </p:nvGrpSpPr>
        <p:grpSpPr>
          <a:xfrm>
            <a:off x="1039785" y="3703038"/>
            <a:ext cx="8104215" cy="754162"/>
            <a:chOff x="1057021" y="1191491"/>
            <a:chExt cx="10805619" cy="1005549"/>
          </a:xfrm>
        </p:grpSpPr>
        <p:grpSp>
          <p:nvGrpSpPr>
            <p:cNvPr id="10" name="그룹 9">
              <a:extLst>
                <a:ext uri="{FF2B5EF4-FFF2-40B4-BE49-F238E27FC236}">
                  <a16:creationId xmlns:a16="http://schemas.microsoft.com/office/drawing/2014/main" id="{48769AF4-CDF1-5A50-4CFA-AECEA85C2B06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13" name="사각형: 둥근 모서리 12">
                <a:extLst>
                  <a:ext uri="{FF2B5EF4-FFF2-40B4-BE49-F238E27FC236}">
                    <a16:creationId xmlns:a16="http://schemas.microsoft.com/office/drawing/2014/main" id="{6F55214B-2B92-88AD-330B-4C1FE6024236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14" name="타원 13">
                <a:extLst>
                  <a:ext uri="{FF2B5EF4-FFF2-40B4-BE49-F238E27FC236}">
                    <a16:creationId xmlns:a16="http://schemas.microsoft.com/office/drawing/2014/main" id="{1E52EE5C-7C8E-1855-FB14-A5E6D5464944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CD6CC8B-61A5-C43B-CC68-252C26719602}"/>
                </a:ext>
              </a:extLst>
            </p:cNvPr>
            <p:cNvSpPr txBox="1"/>
            <p:nvPr/>
          </p:nvSpPr>
          <p:spPr>
            <a:xfrm>
              <a:off x="1057021" y="1309546"/>
              <a:ext cx="1147607" cy="8002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</a:t>
              </a:r>
              <a:r>
                <a:rPr lang="en-US" altLang="ko-KR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04</a:t>
              </a:r>
              <a:endParaRPr lang="ko-KR" altLang="en-US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80EC3E2-C048-FC33-7951-C2A298074883}"/>
                </a:ext>
              </a:extLst>
            </p:cNvPr>
            <p:cNvSpPr txBox="1"/>
            <p:nvPr/>
          </p:nvSpPr>
          <p:spPr>
            <a:xfrm>
              <a:off x="2204628" y="1401878"/>
              <a:ext cx="9658012" cy="7797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l"/>
              <a:r>
                <a:rPr lang="ko-KR" altLang="en-US" sz="3200" b="1" i="0" u="none" strike="noStrike" spc="-150" baseline="0" dirty="0">
                  <a:latin typeface="HUSanbitSsansMedium"/>
                </a:rPr>
                <a:t>일</a:t>
              </a:r>
              <a:r>
                <a:rPr lang="ko-KR" altLang="en-US" sz="3200" b="1" i="0" u="none" strike="noStrike" spc="-150" baseline="0" dirty="0">
                  <a:latin typeface="HUSanbitSsansRegular"/>
                </a:rPr>
                <a:t>과 </a:t>
              </a:r>
              <a:r>
                <a:rPr lang="ko-KR" altLang="en-US" sz="3200" b="1" i="0" u="none" strike="noStrike" spc="-150" baseline="0" dirty="0">
                  <a:latin typeface="HUSanbitSsansMedium"/>
                </a:rPr>
                <a:t>여가</a:t>
              </a:r>
              <a:r>
                <a:rPr lang="en-US" altLang="ko-KR" sz="3200" b="1" i="0" u="none" strike="noStrike" spc="-150" baseline="0" dirty="0">
                  <a:latin typeface="YDVYGO35"/>
                </a:rPr>
                <a:t>, </a:t>
              </a:r>
              <a:r>
                <a:rPr lang="ko-KR" altLang="en-US" sz="3200" b="1" i="0" u="none" strike="noStrike" spc="-150" baseline="0" dirty="0">
                  <a:latin typeface="HUSanbitSsansMedium"/>
                </a:rPr>
                <a:t>행복한 삶</a:t>
              </a:r>
              <a:r>
                <a:rPr lang="ko-KR" altLang="en-US" sz="3200" b="1" i="0" u="none" strike="noStrike" spc="-150" baseline="0" dirty="0">
                  <a:latin typeface="HUSanbitSsansRegular"/>
                </a:rPr>
                <a:t>을 </a:t>
              </a:r>
              <a:r>
                <a:rPr lang="ko-KR" altLang="en-US" sz="3200" b="1" i="0" u="none" strike="noStrike" spc="-150" baseline="0" dirty="0">
                  <a:latin typeface="HUSanbitSsansMedium"/>
                </a:rPr>
                <a:t>탐색해 볼까</a:t>
              </a:r>
              <a:endParaRPr lang="ko-KR" altLang="en-US" sz="3200" b="1" spc="-150" dirty="0">
                <a:latin typeface="Adobe 고딕 Std B" panose="020B0800000000000000" pitchFamily="34" charset="-127"/>
                <a:ea typeface="Adobe 고딕 Std B" panose="020B0800000000000000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970622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029852-5E48-3C76-1795-54020D2581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0BBC884-18C7-5846-281A-00217D77E9B1}"/>
              </a:ext>
            </a:extLst>
          </p:cNvPr>
          <p:cNvSpPr txBox="1"/>
          <p:nvPr/>
        </p:nvSpPr>
        <p:spPr>
          <a:xfrm>
            <a:off x="204007" y="0"/>
            <a:ext cx="893999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ECAB6F2F-FCA8-A8B8-DDD4-FBD365B621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8B191EA-BA18-FDB3-7CDB-F24B7CC2B03C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A668BFED-5755-C70B-8821-066589CBFB97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538F68AE-9E75-CA86-ED92-EFCCC0093FFD}"/>
              </a:ext>
            </a:extLst>
          </p:cNvPr>
          <p:cNvSpPr/>
          <p:nvPr/>
        </p:nvSpPr>
        <p:spPr>
          <a:xfrm>
            <a:off x="204006" y="3338"/>
            <a:ext cx="8939993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348DAB-FC3E-182C-C5F9-FDEEB3C62309}"/>
              </a:ext>
            </a:extLst>
          </p:cNvPr>
          <p:cNvSpPr txBox="1"/>
          <p:nvPr/>
        </p:nvSpPr>
        <p:spPr>
          <a:xfrm>
            <a:off x="343905" y="116115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600" b="1" spc="-150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행복 조건 토너먼트 게임하기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50F7A60-5791-01D6-F7AE-B17F23E382E2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50</a:t>
            </a:r>
            <a:r>
              <a:rPr lang="ko-KR" altLang="en-US" sz="1600" b="1" dirty="0"/>
              <a:t>쪽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3D4ED4A-206D-9279-C83A-B572D261212A}"/>
              </a:ext>
            </a:extLst>
          </p:cNvPr>
          <p:cNvSpPr txBox="1">
            <a:spLocks/>
          </p:cNvSpPr>
          <p:nvPr/>
        </p:nvSpPr>
        <p:spPr bwMode="auto">
          <a:xfrm>
            <a:off x="624697" y="1052449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 다음 토너먼트를 통해 자신의 행복 조건을 찾아보자</a:t>
            </a:r>
            <a:r>
              <a:rPr lang="en-US" altLang="ko-KR" sz="2000" b="1" spc="-20" dirty="0">
                <a:latin typeface="+mn-ea"/>
              </a:rPr>
              <a:t>.  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55436B44-2FED-5C4D-5F46-2CB9518D9E93}"/>
              </a:ext>
            </a:extLst>
          </p:cNvPr>
          <p:cNvSpPr/>
          <p:nvPr/>
        </p:nvSpPr>
        <p:spPr>
          <a:xfrm>
            <a:off x="600560" y="1124324"/>
            <a:ext cx="504056" cy="28397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E838F30-013E-DBBD-791A-7F5F87C737A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sp>
        <p:nvSpPr>
          <p:cNvPr id="13" name="모서리가 둥근 직사각형 28">
            <a:extLst>
              <a:ext uri="{FF2B5EF4-FFF2-40B4-BE49-F238E27FC236}">
                <a16:creationId xmlns:a16="http://schemas.microsoft.com/office/drawing/2014/main" id="{6B24B336-5901-1C0B-06E6-49234D584D7F}"/>
              </a:ext>
            </a:extLst>
          </p:cNvPr>
          <p:cNvSpPr/>
          <p:nvPr/>
        </p:nvSpPr>
        <p:spPr bwMode="auto">
          <a:xfrm>
            <a:off x="7733476" y="1452559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1AFFAC0-E92F-12EF-9831-E68529171DE9}"/>
              </a:ext>
            </a:extLst>
          </p:cNvPr>
          <p:cNvSpPr txBox="1"/>
          <p:nvPr/>
        </p:nvSpPr>
        <p:spPr>
          <a:xfrm>
            <a:off x="1945425" y="3317136"/>
            <a:ext cx="17074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dirty="0">
                <a:solidFill>
                  <a:srgbClr val="FF0000"/>
                </a:solidFill>
              </a:rPr>
              <a:t>행복한 가정 </a:t>
            </a:r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FA280BB1-7712-4E91-3037-C36AB1B45B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1599" y="2276872"/>
            <a:ext cx="7704857" cy="343681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E2C0C3D-2DC0-3927-B139-7E72FBF6CA48}"/>
              </a:ext>
            </a:extLst>
          </p:cNvPr>
          <p:cNvSpPr txBox="1"/>
          <p:nvPr/>
        </p:nvSpPr>
        <p:spPr>
          <a:xfrm>
            <a:off x="1603284" y="4161274"/>
            <a:ext cx="10827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>
                <a:solidFill>
                  <a:srgbClr val="FF0000"/>
                </a:solidFill>
              </a:rPr>
              <a:t>행복한 </a:t>
            </a:r>
            <a:endParaRPr lang="en-US" altLang="ko-KR" sz="2000" dirty="0">
              <a:solidFill>
                <a:srgbClr val="FF0000"/>
              </a:solidFill>
            </a:endParaRPr>
          </a:p>
          <a:p>
            <a:r>
              <a:rPr lang="ko-KR" altLang="en-US" sz="2000" dirty="0">
                <a:solidFill>
                  <a:srgbClr val="FF0000"/>
                </a:solidFill>
              </a:rPr>
              <a:t>가정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88FAA32-5B22-CB5D-F02E-934E3823C109}"/>
              </a:ext>
            </a:extLst>
          </p:cNvPr>
          <p:cNvSpPr txBox="1"/>
          <p:nvPr/>
        </p:nvSpPr>
        <p:spPr>
          <a:xfrm>
            <a:off x="7231489" y="4210651"/>
            <a:ext cx="1275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>
                <a:solidFill>
                  <a:srgbClr val="FF0000"/>
                </a:solidFill>
              </a:rPr>
              <a:t>질병 없는 세상  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D3F58F1-5188-AD7A-5772-3C461D22B0B6}"/>
              </a:ext>
            </a:extLst>
          </p:cNvPr>
          <p:cNvSpPr txBox="1"/>
          <p:nvPr/>
        </p:nvSpPr>
        <p:spPr>
          <a:xfrm>
            <a:off x="6666428" y="4916326"/>
            <a:ext cx="12283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>
                <a:solidFill>
                  <a:srgbClr val="FF0000"/>
                </a:solidFill>
              </a:rPr>
              <a:t>종교적인 신념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69F3F47-A937-218E-9954-92CCD6B3A11A}"/>
              </a:ext>
            </a:extLst>
          </p:cNvPr>
          <p:cNvSpPr txBox="1"/>
          <p:nvPr/>
        </p:nvSpPr>
        <p:spPr>
          <a:xfrm>
            <a:off x="4694983" y="4911347"/>
            <a:ext cx="1275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>
                <a:solidFill>
                  <a:srgbClr val="FF0000"/>
                </a:solidFill>
              </a:rPr>
              <a:t>질병 없는 세상  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BBAADE7-B971-C680-21C4-8C6C705228CB}"/>
              </a:ext>
            </a:extLst>
          </p:cNvPr>
          <p:cNvSpPr txBox="1"/>
          <p:nvPr/>
        </p:nvSpPr>
        <p:spPr>
          <a:xfrm>
            <a:off x="2915816" y="4869160"/>
            <a:ext cx="10827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100" dirty="0">
                <a:solidFill>
                  <a:srgbClr val="FF0000"/>
                </a:solidFill>
              </a:rPr>
              <a:t>경제적 안정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182B8F3-6410-3FFC-5F05-CDADEDABC35D}"/>
              </a:ext>
            </a:extLst>
          </p:cNvPr>
          <p:cNvSpPr txBox="1"/>
          <p:nvPr/>
        </p:nvSpPr>
        <p:spPr>
          <a:xfrm>
            <a:off x="1043608" y="4911347"/>
            <a:ext cx="11193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>
                <a:solidFill>
                  <a:srgbClr val="FF0000"/>
                </a:solidFill>
              </a:rPr>
              <a:t>행복한 가정 </a:t>
            </a:r>
          </a:p>
        </p:txBody>
      </p:sp>
    </p:spTree>
    <p:extLst>
      <p:ext uri="{BB962C8B-B14F-4D97-AF65-F5344CB8AC3E}">
        <p14:creationId xmlns:p14="http://schemas.microsoft.com/office/powerpoint/2010/main" val="60147870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0" grpId="0"/>
      <p:bldP spid="19" grpId="0"/>
      <p:bldP spid="18" grpId="0"/>
      <p:bldP spid="16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3638"/>
            <a:ext cx="890957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4_</a:t>
            </a:r>
            <a:r>
              <a:rPr lang="ko-KR" altLang="en-US" sz="2600" b="1" spc="-150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행복 조건 토너먼트 게임하기 </a:t>
            </a:r>
            <a:endParaRPr lang="ko-KR" altLang="en-US" sz="2600" b="1" dirty="0">
              <a:solidFill>
                <a:srgbClr val="FFFF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2089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      자신이 선택한 행복 조건 </a:t>
            </a:r>
            <a:r>
              <a:rPr lang="en-US" altLang="ko-KR" sz="2000" b="1" spc="-20" dirty="0">
                <a:latin typeface="+mn-ea"/>
              </a:rPr>
              <a:t>1~3</a:t>
            </a:r>
            <a:r>
              <a:rPr lang="ko-KR" altLang="en-US" sz="2000" b="1" spc="-20" dirty="0">
                <a:latin typeface="+mn-ea"/>
              </a:rPr>
              <a:t>위를 쓰고 그 이유를 발표해 보자</a:t>
            </a:r>
            <a:r>
              <a:rPr lang="en-US" altLang="ko-KR" sz="2000" b="1" spc="-20" dirty="0">
                <a:latin typeface="+mn-ea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50</a:t>
            </a:r>
            <a:r>
              <a:rPr lang="ko-KR" altLang="en-US" sz="1600" b="1" dirty="0"/>
              <a:t>쪽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6A3CC0A9-47AD-1F23-F93F-61D4FB16C540}"/>
              </a:ext>
            </a:extLst>
          </p:cNvPr>
          <p:cNvSpPr/>
          <p:nvPr/>
        </p:nvSpPr>
        <p:spPr>
          <a:xfrm>
            <a:off x="575048" y="1063791"/>
            <a:ext cx="504056" cy="28397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05D6E88A-2350-41C4-2FD3-9608E970A3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6219662"/>
              </p:ext>
            </p:extLst>
          </p:nvPr>
        </p:nvGraphicFramePr>
        <p:xfrm>
          <a:off x="979414" y="1983507"/>
          <a:ext cx="7553026" cy="4352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80">
                  <a:extLst>
                    <a:ext uri="{9D8B030D-6E8A-4147-A177-3AD203B41FA5}">
                      <a16:colId xmlns:a16="http://schemas.microsoft.com/office/drawing/2014/main" val="2640294441"/>
                    </a:ext>
                  </a:extLst>
                </a:gridCol>
                <a:gridCol w="1684698">
                  <a:extLst>
                    <a:ext uri="{9D8B030D-6E8A-4147-A177-3AD203B41FA5}">
                      <a16:colId xmlns:a16="http://schemas.microsoft.com/office/drawing/2014/main" val="2221486008"/>
                    </a:ext>
                  </a:extLst>
                </a:gridCol>
                <a:gridCol w="5148248">
                  <a:extLst>
                    <a:ext uri="{9D8B030D-6E8A-4147-A177-3AD203B41FA5}">
                      <a16:colId xmlns:a16="http://schemas.microsoft.com/office/drawing/2014/main" val="4225306814"/>
                    </a:ext>
                  </a:extLst>
                </a:gridCol>
              </a:tblGrid>
              <a:tr h="402250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행복 조건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이유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3001255"/>
                  </a:ext>
                </a:extLst>
              </a:tr>
              <a:tr h="111525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1</a:t>
                      </a:r>
                      <a:r>
                        <a:rPr lang="ko-KR" altLang="en-US" dirty="0"/>
                        <a:t>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2423506"/>
                  </a:ext>
                </a:extLst>
              </a:tr>
              <a:tr h="114859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2</a:t>
                      </a:r>
                      <a:r>
                        <a:rPr lang="ko-KR" altLang="en-US" dirty="0"/>
                        <a:t>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6638492"/>
                  </a:ext>
                </a:extLst>
              </a:tr>
              <a:tr h="168600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3</a:t>
                      </a:r>
                      <a:r>
                        <a:rPr lang="ko-KR" altLang="en-US" dirty="0"/>
                        <a:t>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9878662"/>
                  </a:ext>
                </a:extLst>
              </a:tr>
            </a:tbl>
          </a:graphicData>
        </a:graphic>
      </p:graphicFrame>
      <p:sp>
        <p:nvSpPr>
          <p:cNvPr id="11" name="모서리가 둥근 직사각형 28">
            <a:extLst>
              <a:ext uri="{FF2B5EF4-FFF2-40B4-BE49-F238E27FC236}">
                <a16:creationId xmlns:a16="http://schemas.microsoft.com/office/drawing/2014/main" id="{C68D76E4-F219-7AD8-747B-CEF39C67B3B6}"/>
              </a:ext>
            </a:extLst>
          </p:cNvPr>
          <p:cNvSpPr/>
          <p:nvPr/>
        </p:nvSpPr>
        <p:spPr bwMode="auto">
          <a:xfrm>
            <a:off x="7776262" y="1445734"/>
            <a:ext cx="721633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F24970C-14F7-76B7-49DC-D9DD5FAA25E5}"/>
              </a:ext>
            </a:extLst>
          </p:cNvPr>
          <p:cNvSpPr txBox="1"/>
          <p:nvPr/>
        </p:nvSpPr>
        <p:spPr>
          <a:xfrm>
            <a:off x="1744050" y="2731292"/>
            <a:ext cx="17074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dirty="0">
                <a:solidFill>
                  <a:srgbClr val="FF0000"/>
                </a:solidFill>
              </a:rPr>
              <a:t>행복한 가정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6190522-6203-6D1F-EECA-7A0E9DC0E6AA}"/>
              </a:ext>
            </a:extLst>
          </p:cNvPr>
          <p:cNvSpPr txBox="1"/>
          <p:nvPr/>
        </p:nvSpPr>
        <p:spPr>
          <a:xfrm>
            <a:off x="3470854" y="2614860"/>
            <a:ext cx="50798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dirty="0">
                <a:solidFill>
                  <a:srgbClr val="FF0000"/>
                </a:solidFill>
              </a:rPr>
              <a:t>가정은 모든 생활의 기본이 되기 때문이다</a:t>
            </a:r>
            <a:r>
              <a:rPr lang="en-US" altLang="ko-KR" sz="2200" dirty="0">
                <a:solidFill>
                  <a:srgbClr val="FF0000"/>
                </a:solidFill>
              </a:rPr>
              <a:t>. </a:t>
            </a:r>
            <a:r>
              <a:rPr lang="ko-KR" altLang="en-US" sz="22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15A5202-D727-557C-4CD9-BD99DE82F7F8}"/>
              </a:ext>
            </a:extLst>
          </p:cNvPr>
          <p:cNvSpPr txBox="1"/>
          <p:nvPr/>
        </p:nvSpPr>
        <p:spPr>
          <a:xfrm>
            <a:off x="1787870" y="3695822"/>
            <a:ext cx="1593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dirty="0">
                <a:solidFill>
                  <a:srgbClr val="FF0000"/>
                </a:solidFill>
              </a:rPr>
              <a:t>적성에 맞는 직업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EB336A5-2EC1-C3DA-C973-3E353F574EF2}"/>
              </a:ext>
            </a:extLst>
          </p:cNvPr>
          <p:cNvSpPr txBox="1"/>
          <p:nvPr/>
        </p:nvSpPr>
        <p:spPr>
          <a:xfrm>
            <a:off x="3483435" y="3685285"/>
            <a:ext cx="45587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dirty="0">
                <a:solidFill>
                  <a:srgbClr val="FF0000"/>
                </a:solidFill>
              </a:rPr>
              <a:t>직업은 평생 나의 삶과 관련이 있기 </a:t>
            </a:r>
            <a:endParaRPr lang="en-US" altLang="ko-KR" sz="2200" dirty="0">
              <a:solidFill>
                <a:srgbClr val="FF0000"/>
              </a:solidFill>
            </a:endParaRPr>
          </a:p>
          <a:p>
            <a:r>
              <a:rPr lang="ko-KR" altLang="en-US" sz="2200" dirty="0">
                <a:solidFill>
                  <a:srgbClr val="FF0000"/>
                </a:solidFill>
              </a:rPr>
              <a:t>때문이다</a:t>
            </a:r>
            <a:r>
              <a:rPr lang="en-US" altLang="ko-KR" sz="2200" dirty="0">
                <a:solidFill>
                  <a:srgbClr val="FF0000"/>
                </a:solidFill>
              </a:rPr>
              <a:t>. </a:t>
            </a:r>
            <a:endParaRPr lang="ko-KR" altLang="en-US" sz="2200" dirty="0">
              <a:solidFill>
                <a:srgbClr val="FF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FD9A0A7-0D60-283B-8750-40DFBE3AD388}"/>
              </a:ext>
            </a:extLst>
          </p:cNvPr>
          <p:cNvSpPr txBox="1"/>
          <p:nvPr/>
        </p:nvSpPr>
        <p:spPr>
          <a:xfrm>
            <a:off x="1812431" y="4898036"/>
            <a:ext cx="1593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dirty="0">
                <a:solidFill>
                  <a:srgbClr val="FF0000"/>
                </a:solidFill>
              </a:rPr>
              <a:t>원만한 대인 관계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FF70F76-88C7-B5E5-FC83-0F28EA967754}"/>
              </a:ext>
            </a:extLst>
          </p:cNvPr>
          <p:cNvSpPr txBox="1"/>
          <p:nvPr/>
        </p:nvSpPr>
        <p:spPr>
          <a:xfrm>
            <a:off x="3421535" y="5025500"/>
            <a:ext cx="50070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dirty="0">
                <a:solidFill>
                  <a:srgbClr val="FF0000"/>
                </a:solidFill>
              </a:rPr>
              <a:t>더불어 사는 세상에서는 다른 사람과의 관계가 행복에 큰 영향을 미친다</a:t>
            </a:r>
            <a:r>
              <a:rPr lang="en-US" altLang="ko-KR" sz="2200" dirty="0">
                <a:solidFill>
                  <a:srgbClr val="FF0000"/>
                </a:solidFill>
              </a:rPr>
              <a:t>. </a:t>
            </a:r>
            <a:r>
              <a:rPr lang="ko-KR" altLang="en-US" sz="2200" dirty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13" name="그림 1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301AF3F-B1BE-89EF-BD6B-700A29A188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4853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3638"/>
            <a:ext cx="890957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4_</a:t>
            </a:r>
            <a:r>
              <a:rPr lang="ko-KR" altLang="en-US" sz="2600" b="1" spc="-150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행복 조건 토너먼트 게임하기 </a:t>
            </a:r>
            <a:endParaRPr lang="ko-KR" altLang="en-US" sz="2600" b="1" dirty="0">
              <a:solidFill>
                <a:srgbClr val="FFFF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2089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      활동을 통해 새롭게 알게 된 사실이나 느낀 점을 작성해 보자</a:t>
            </a:r>
            <a:r>
              <a:rPr lang="en-US" altLang="ko-KR" sz="2000" b="1" spc="-20" dirty="0">
                <a:latin typeface="+mn-ea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50</a:t>
            </a:r>
            <a:r>
              <a:rPr lang="ko-KR" altLang="en-US" sz="1600" b="1" dirty="0"/>
              <a:t>쪽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6A3CC0A9-47AD-1F23-F93F-61D4FB16C540}"/>
              </a:ext>
            </a:extLst>
          </p:cNvPr>
          <p:cNvSpPr/>
          <p:nvPr/>
        </p:nvSpPr>
        <p:spPr>
          <a:xfrm>
            <a:off x="575048" y="1063791"/>
            <a:ext cx="504056" cy="28397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</a:t>
            </a:r>
            <a:r>
              <a:rPr lang="en-US" altLang="ko-KR" sz="2000" b="1" spc="-300" dirty="0">
                <a:latin typeface="+mn-ea"/>
              </a:rPr>
              <a:t> 3</a:t>
            </a:r>
            <a:endParaRPr lang="ko-KR" altLang="en-US" sz="2000" b="1" spc="-300" dirty="0">
              <a:effectLst/>
              <a:latin typeface="+mn-ea"/>
            </a:endParaRPr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05D6E88A-2350-41C4-2FD3-9608E970A3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9116850"/>
              </p:ext>
            </p:extLst>
          </p:nvPr>
        </p:nvGraphicFramePr>
        <p:xfrm>
          <a:off x="935000" y="2121965"/>
          <a:ext cx="7057975" cy="29700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57975">
                  <a:extLst>
                    <a:ext uri="{9D8B030D-6E8A-4147-A177-3AD203B41FA5}">
                      <a16:colId xmlns:a16="http://schemas.microsoft.com/office/drawing/2014/main" val="2221486008"/>
                    </a:ext>
                  </a:extLst>
                </a:gridCol>
              </a:tblGrid>
              <a:tr h="2970076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0975386"/>
                  </a:ext>
                </a:extLst>
              </a:tr>
            </a:tbl>
          </a:graphicData>
        </a:graphic>
      </p:graphicFrame>
      <p:sp>
        <p:nvSpPr>
          <p:cNvPr id="11" name="모서리가 둥근 직사각형 28">
            <a:extLst>
              <a:ext uri="{FF2B5EF4-FFF2-40B4-BE49-F238E27FC236}">
                <a16:creationId xmlns:a16="http://schemas.microsoft.com/office/drawing/2014/main" id="{C68D76E4-F219-7AD8-747B-CEF39C67B3B6}"/>
              </a:ext>
            </a:extLst>
          </p:cNvPr>
          <p:cNvSpPr/>
          <p:nvPr/>
        </p:nvSpPr>
        <p:spPr bwMode="auto">
          <a:xfrm>
            <a:off x="7207148" y="1548411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366A704-4B98-8256-082E-3B50BE70D72A}"/>
              </a:ext>
            </a:extLst>
          </p:cNvPr>
          <p:cNvSpPr txBox="1"/>
          <p:nvPr/>
        </p:nvSpPr>
        <p:spPr>
          <a:xfrm>
            <a:off x="1403648" y="2413512"/>
            <a:ext cx="6120680" cy="193899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  <a:effectLst>
            <a:softEdge rad="12700"/>
          </a:effectLst>
        </p:spPr>
        <p:txBody>
          <a:bodyPr wrap="square" rtlCol="0">
            <a:spAutoFit/>
          </a:bodyPr>
          <a:lstStyle/>
          <a:p>
            <a:pPr marL="342900" indent="-342900" latinLnBrk="1">
              <a:buFont typeface="Wingdings" panose="05000000000000000000" pitchFamily="2" charset="2"/>
              <a:buChar char="Ø"/>
            </a:pPr>
            <a:r>
              <a:rPr lang="ko-KR" altLang="en-US" sz="2400" dirty="0">
                <a:solidFill>
                  <a:srgbClr val="FF0000"/>
                </a:solidFill>
              </a:rPr>
              <a:t>사람마다 행복에 대한 의견이 다양하다는 </a:t>
            </a:r>
            <a:endParaRPr lang="en-US" altLang="ko-KR" sz="2400" dirty="0">
              <a:solidFill>
                <a:srgbClr val="FF0000"/>
              </a:solidFill>
            </a:endParaRPr>
          </a:p>
          <a:p>
            <a:pPr latinLnBrk="1"/>
            <a:r>
              <a:rPr lang="ko-KR" altLang="en-US" sz="2400" dirty="0">
                <a:solidFill>
                  <a:srgbClr val="FF0000"/>
                </a:solidFill>
              </a:rPr>
              <a:t>    것을 느꼈다</a:t>
            </a:r>
            <a:r>
              <a:rPr lang="en-US" altLang="ko-KR" sz="2400" dirty="0">
                <a:solidFill>
                  <a:srgbClr val="FF0000"/>
                </a:solidFill>
              </a:rPr>
              <a:t>. </a:t>
            </a:r>
          </a:p>
          <a:p>
            <a:pPr latinLnBrk="1"/>
            <a:endParaRPr lang="en-US" altLang="ko-KR" sz="2400" dirty="0">
              <a:solidFill>
                <a:srgbClr val="FF0000"/>
              </a:solidFill>
            </a:endParaRPr>
          </a:p>
          <a:p>
            <a:pPr marL="342900" indent="-342900" latinLnBrk="1">
              <a:buFont typeface="Wingdings" panose="05000000000000000000" pitchFamily="2" charset="2"/>
              <a:buChar char="Ø"/>
            </a:pPr>
            <a:r>
              <a:rPr lang="ko-KR" altLang="en-US" sz="2400" dirty="0">
                <a:solidFill>
                  <a:srgbClr val="FF0000"/>
                </a:solidFill>
              </a:rPr>
              <a:t>우리 모두가 행복한 삶을 살 수 있도록 노력하는 것이 중요하다</a:t>
            </a:r>
            <a:r>
              <a:rPr lang="en-US" altLang="ko-KR" sz="2400" dirty="0">
                <a:solidFill>
                  <a:srgbClr val="FF0000"/>
                </a:solidFill>
              </a:rPr>
              <a:t>. </a:t>
            </a:r>
            <a:endParaRPr lang="ko-KR" altLang="en-US" sz="2400" dirty="0">
              <a:solidFill>
                <a:srgbClr val="FF0000"/>
              </a:solidFill>
            </a:endParaRPr>
          </a:p>
        </p:txBody>
      </p:sp>
      <p:pic>
        <p:nvPicPr>
          <p:cNvPr id="14" name="그림 1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00A5A29-DD4A-3AE0-300F-32116033B5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46677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3DBAB3-0402-8E4E-5E0A-8875B4DAB9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628F95-9AD1-59F8-A575-5DE505CCC74A}"/>
              </a:ext>
            </a:extLst>
          </p:cNvPr>
          <p:cNvSpPr txBox="1"/>
          <p:nvPr/>
        </p:nvSpPr>
        <p:spPr>
          <a:xfrm>
            <a:off x="243401" y="0"/>
            <a:ext cx="902504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70E3C4C9-7122-1903-BC7D-A72206497D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A46A9F5-C648-7174-012E-081861939B09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4025578E-83BC-312C-778D-F67F1B250CBC}"/>
              </a:ext>
            </a:extLst>
          </p:cNvPr>
          <p:cNvSpPr/>
          <p:nvPr/>
        </p:nvSpPr>
        <p:spPr>
          <a:xfrm>
            <a:off x="230349" y="0"/>
            <a:ext cx="9025040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F69D0E2-290E-00B7-D70B-2A5EE704FA5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A8DEA62-6476-DFD1-89DA-E7CCA6F29218}"/>
              </a:ext>
            </a:extLst>
          </p:cNvPr>
          <p:cNvSpPr txBox="1"/>
          <p:nvPr/>
        </p:nvSpPr>
        <p:spPr>
          <a:xfrm>
            <a:off x="4211960" y="225546"/>
            <a:ext cx="4841964" cy="4748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</a:pPr>
            <a:r>
              <a:rPr lang="en-US" altLang="ko-KR" sz="1800" kern="0" spc="0" dirty="0">
                <a:solidFill>
                  <a:srgbClr val="0000FF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※ </a:t>
            </a:r>
            <a:r>
              <a:rPr lang="ko-KR" altLang="en-US" sz="1800" kern="0" spc="0" dirty="0">
                <a:solidFill>
                  <a:srgbClr val="0000FF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제목을 클릭하면 영상을 볼 수 있습니다</a:t>
            </a:r>
            <a:r>
              <a:rPr lang="en-US" altLang="ko-KR" sz="1800" kern="0" spc="0" dirty="0">
                <a:solidFill>
                  <a:srgbClr val="0000FF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14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60EC149A-36E7-0003-E594-B07BB412BC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1397447"/>
              </p:ext>
            </p:extLst>
          </p:nvPr>
        </p:nvGraphicFramePr>
        <p:xfrm>
          <a:off x="668869" y="1154005"/>
          <a:ext cx="8186301" cy="5292379"/>
        </p:xfrm>
        <a:graphic>
          <a:graphicData uri="http://schemas.openxmlformats.org/drawingml/2006/table">
            <a:tbl>
              <a:tblPr/>
              <a:tblGrid>
                <a:gridCol w="580574">
                  <a:extLst>
                    <a:ext uri="{9D8B030D-6E8A-4147-A177-3AD203B41FA5}">
                      <a16:colId xmlns:a16="http://schemas.microsoft.com/office/drawing/2014/main" val="3980060682"/>
                    </a:ext>
                  </a:extLst>
                </a:gridCol>
                <a:gridCol w="957469">
                  <a:extLst>
                    <a:ext uri="{9D8B030D-6E8A-4147-A177-3AD203B41FA5}">
                      <a16:colId xmlns:a16="http://schemas.microsoft.com/office/drawing/2014/main" val="273927003"/>
                    </a:ext>
                  </a:extLst>
                </a:gridCol>
                <a:gridCol w="2253043">
                  <a:extLst>
                    <a:ext uri="{9D8B030D-6E8A-4147-A177-3AD203B41FA5}">
                      <a16:colId xmlns:a16="http://schemas.microsoft.com/office/drawing/2014/main" val="3759963676"/>
                    </a:ext>
                  </a:extLst>
                </a:gridCol>
                <a:gridCol w="2253043">
                  <a:extLst>
                    <a:ext uri="{9D8B030D-6E8A-4147-A177-3AD203B41FA5}">
                      <a16:colId xmlns:a16="http://schemas.microsoft.com/office/drawing/2014/main" val="2223337166"/>
                    </a:ext>
                  </a:extLst>
                </a:gridCol>
                <a:gridCol w="1499254">
                  <a:extLst>
                    <a:ext uri="{9D8B030D-6E8A-4147-A177-3AD203B41FA5}">
                      <a16:colId xmlns:a16="http://schemas.microsoft.com/office/drawing/2014/main" val="1878404559"/>
                    </a:ext>
                  </a:extLst>
                </a:gridCol>
                <a:gridCol w="642918">
                  <a:extLst>
                    <a:ext uri="{9D8B030D-6E8A-4147-A177-3AD203B41FA5}">
                      <a16:colId xmlns:a16="http://schemas.microsoft.com/office/drawing/2014/main" val="73056680"/>
                    </a:ext>
                  </a:extLst>
                </a:gridCol>
              </a:tblGrid>
              <a:tr h="23988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소단원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교과서 쪽수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관련 위치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제목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내용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출처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영상 시간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59930" marR="59930" marT="29965" marB="2996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524185"/>
                  </a:ext>
                </a:extLst>
              </a:tr>
              <a:tr h="443733">
                <a:tc rowSpan="9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04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일과 여가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,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행복한 삶을 탐색해 볼까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en-US" altLang="ko-KR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44</a:t>
                      </a: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쪽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생각열기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</a:pPr>
                      <a:r>
                        <a:rPr lang="en-US" altLang="ko-KR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5"/>
                        </a:rPr>
                        <a:t>'</a:t>
                      </a:r>
                      <a:r>
                        <a:rPr lang="ko-KR" altLang="en-US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5"/>
                        </a:rPr>
                        <a:t>월급 깎여도 주 </a:t>
                      </a:r>
                      <a:r>
                        <a:rPr lang="en-US" altLang="ko-KR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5"/>
                        </a:rPr>
                        <a:t>4</a:t>
                      </a:r>
                      <a:r>
                        <a:rPr lang="ko-KR" altLang="en-US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5"/>
                        </a:rPr>
                        <a:t>일제 </a:t>
                      </a:r>
                      <a:r>
                        <a:rPr lang="ko-KR" altLang="en-US" sz="900" u="sng" kern="0" spc="0" dirty="0" err="1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5"/>
                        </a:rPr>
                        <a:t>할래</a:t>
                      </a:r>
                      <a:r>
                        <a:rPr lang="ko-KR" altLang="en-US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5"/>
                        </a:rPr>
                        <a:t>？</a:t>
                      </a:r>
                      <a:r>
                        <a:rPr lang="en-US" altLang="ko-KR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5"/>
                        </a:rPr>
                        <a:t>'…</a:t>
                      </a:r>
                      <a:r>
                        <a:rPr lang="ko-KR" altLang="en-US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5"/>
                        </a:rPr>
                        <a:t>조사해봤더니 </a:t>
                      </a:r>
                      <a:r>
                        <a:rPr lang="en-US" altLang="ko-KR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5"/>
                        </a:rPr>
                        <a:t>- SBS - </a:t>
                      </a:r>
                      <a:r>
                        <a:rPr lang="ko-KR" altLang="en-US" sz="900" u="sng" kern="0" spc="0" dirty="0" err="1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5"/>
                        </a:rPr>
                        <a:t>뉴블더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</a:pP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주</a:t>
                      </a:r>
                      <a:r>
                        <a:rPr lang="en-US" altLang="ko-KR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4</a:t>
                      </a: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일 근무제에 관해 생각들</a:t>
                      </a:r>
                      <a:r>
                        <a:rPr lang="en-US" altLang="ko-KR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, </a:t>
                      </a: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외국의 사례 등 전반적으로 알아본다</a:t>
                      </a:r>
                      <a:r>
                        <a:rPr lang="en-US" altLang="ko-KR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. 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</a:pPr>
                      <a:r>
                        <a:rPr lang="en-US" sz="9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Helvetica-Light"/>
                          <a:ea typeface="Helvetica-Light"/>
                          <a:hlinkClick r:id="rId6"/>
                        </a:rPr>
                        <a:t>https://youtu.be/K27MBq4Q32A</a:t>
                      </a:r>
                      <a:endParaRPr 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en-US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04:10</a:t>
                      </a:r>
                      <a:endParaRPr 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3909407"/>
                  </a:ext>
                </a:extLst>
              </a:tr>
              <a:tr h="57691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en-US" altLang="ko-KR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48</a:t>
                      </a: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쪽 활동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en-US" altLang="ko-KR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7"/>
                        </a:rPr>
                        <a:t>[</a:t>
                      </a:r>
                      <a:r>
                        <a:rPr lang="ko-KR" altLang="en-US" sz="900" u="sng" kern="0" spc="0" dirty="0" err="1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7"/>
                        </a:rPr>
                        <a:t>세상돋보기</a:t>
                      </a:r>
                      <a:r>
                        <a:rPr lang="en-US" altLang="ko-KR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7"/>
                        </a:rPr>
                        <a:t>] </a:t>
                      </a:r>
                      <a:r>
                        <a:rPr lang="ko-KR" altLang="en-US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7"/>
                        </a:rPr>
                        <a:t>취미가 </a:t>
                      </a:r>
                      <a:r>
                        <a:rPr lang="ko-KR" altLang="en-US" sz="900" u="sng" kern="0" spc="0" dirty="0" err="1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7"/>
                        </a:rPr>
                        <a:t>직업되는</a:t>
                      </a:r>
                      <a:r>
                        <a:rPr lang="ko-KR" altLang="en-US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7"/>
                        </a:rPr>
                        <a:t> </a:t>
                      </a:r>
                      <a:r>
                        <a:rPr lang="en-US" altLang="ko-KR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7"/>
                        </a:rPr>
                        <a:t>'</a:t>
                      </a:r>
                      <a:r>
                        <a:rPr lang="ko-KR" altLang="en-US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7"/>
                        </a:rPr>
                        <a:t>덕업일치</a:t>
                      </a:r>
                      <a:r>
                        <a:rPr lang="en-US" altLang="ko-KR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7"/>
                        </a:rPr>
                        <a:t>'…"</a:t>
                      </a:r>
                      <a:r>
                        <a:rPr lang="ko-KR" altLang="en-US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7"/>
                        </a:rPr>
                        <a:t>더 큰 성취감</a:t>
                      </a:r>
                      <a:r>
                        <a:rPr lang="en-US" altLang="ko-KR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7"/>
                        </a:rPr>
                        <a:t>" [MBN </a:t>
                      </a:r>
                      <a:r>
                        <a:rPr lang="ko-KR" altLang="en-US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7"/>
                        </a:rPr>
                        <a:t>뉴스</a:t>
                      </a:r>
                      <a:r>
                        <a:rPr lang="en-US" altLang="ko-KR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7"/>
                        </a:rPr>
                        <a:t>7]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</a:pP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취미가 직업이 된다는 뜻의 </a:t>
                      </a:r>
                      <a:r>
                        <a:rPr lang="en-US" altLang="ko-KR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'</a:t>
                      </a: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워라블</a:t>
                      </a:r>
                      <a:r>
                        <a:rPr lang="en-US" altLang="ko-KR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'</a:t>
                      </a: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을 선택한 특이한 이력의 사람들의 이야기를 알아본다</a:t>
                      </a:r>
                      <a:r>
                        <a:rPr lang="en-US" altLang="ko-KR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. 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</a:pPr>
                      <a:r>
                        <a:rPr lang="en-US" sz="900" kern="0" spc="0" dirty="0">
                          <a:solidFill>
                            <a:srgbClr val="000000"/>
                          </a:solidFill>
                          <a:effectLst/>
                          <a:latin typeface="Helvetica-Light"/>
                          <a:ea typeface="Helvetica-Light"/>
                          <a:hlinkClick r:id="rId8"/>
                        </a:rPr>
                        <a:t>https</a:t>
                      </a:r>
                      <a:r>
                        <a:rPr lang="en-US" sz="900" kern="0" spc="0" dirty="0">
                          <a:solidFill>
                            <a:srgbClr val="000000"/>
                          </a:solidFill>
                          <a:effectLst/>
                          <a:latin typeface="YDVYGO32"/>
                          <a:ea typeface="YDVYGO32"/>
                          <a:hlinkClick r:id="rId8"/>
                        </a:rPr>
                        <a:t>:/</a:t>
                      </a:r>
                      <a:r>
                        <a:rPr lang="en-US" sz="900" kern="0" spc="0" dirty="0">
                          <a:solidFill>
                            <a:srgbClr val="000000"/>
                          </a:solidFill>
                          <a:effectLst/>
                          <a:latin typeface="Helvetica-Light"/>
                          <a:ea typeface="Helvetica-Light"/>
                          <a:hlinkClick r:id="rId8"/>
                        </a:rPr>
                        <a:t>/url.k</a:t>
                      </a:r>
                      <a:r>
                        <a:rPr lang="en-US" sz="900" kern="0" spc="0" dirty="0">
                          <a:solidFill>
                            <a:srgbClr val="000000"/>
                          </a:solidFill>
                          <a:effectLst/>
                          <a:latin typeface="YDVYGO32"/>
                          <a:ea typeface="YDVYGO32"/>
                          <a:hlinkClick r:id="rId8"/>
                        </a:rPr>
                        <a:t>r</a:t>
                      </a:r>
                      <a:r>
                        <a:rPr lang="en-US" sz="900" kern="0" spc="0" dirty="0">
                          <a:solidFill>
                            <a:srgbClr val="000000"/>
                          </a:solidFill>
                          <a:effectLst/>
                          <a:latin typeface="Helvetica-Light"/>
                          <a:ea typeface="Helvetica-Light"/>
                          <a:hlinkClick r:id="rId8"/>
                        </a:rPr>
                        <a:t>/wsahj</a:t>
                      </a:r>
                      <a:r>
                        <a:rPr lang="en-US" sz="900" kern="0" spc="0" dirty="0">
                          <a:solidFill>
                            <a:srgbClr val="000000"/>
                          </a:solidFill>
                          <a:effectLst/>
                          <a:latin typeface="YDVYGO32"/>
                          <a:ea typeface="YDVYGO32"/>
                          <a:hlinkClick r:id="rId8"/>
                        </a:rPr>
                        <a:t>7</a:t>
                      </a:r>
                      <a:endParaRPr lang="en-US" sz="900" kern="0" spc="0" dirty="0">
                        <a:solidFill>
                          <a:srgbClr val="000000"/>
                        </a:solidFill>
                        <a:effectLst/>
                        <a:latin typeface="YDVYGO32"/>
                        <a:ea typeface="YDVYGO32"/>
                      </a:endParaRPr>
                    </a:p>
                    <a:p>
                      <a:pPr marL="0" marR="0" indent="0" algn="l" fontAlgn="base" latinLnBrk="0">
                        <a:lnSpc>
                          <a:spcPct val="100000"/>
                        </a:lnSpc>
                      </a:pPr>
                      <a:endParaRPr 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en-US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03:28</a:t>
                      </a:r>
                      <a:endParaRPr 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2753526"/>
                  </a:ext>
                </a:extLst>
              </a:tr>
              <a:tr h="49084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ko-KR" altLang="en-US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9"/>
                        </a:rPr>
                        <a:t>일</a:t>
                      </a:r>
                      <a:r>
                        <a:rPr lang="en-US" altLang="ko-KR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9"/>
                        </a:rPr>
                        <a:t>·</a:t>
                      </a:r>
                      <a:r>
                        <a:rPr lang="ko-KR" altLang="en-US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9"/>
                        </a:rPr>
                        <a:t>가족관계</a:t>
                      </a:r>
                      <a:r>
                        <a:rPr lang="en-US" altLang="ko-KR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9"/>
                        </a:rPr>
                        <a:t>·</a:t>
                      </a:r>
                      <a:r>
                        <a:rPr lang="ko-KR" altLang="en-US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9"/>
                        </a:rPr>
                        <a:t>여가생활</a:t>
                      </a:r>
                      <a:r>
                        <a:rPr lang="en-US" altLang="ko-KR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9"/>
                        </a:rPr>
                        <a:t>' </a:t>
                      </a:r>
                      <a:r>
                        <a:rPr lang="ko-KR" altLang="en-US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9"/>
                        </a:rPr>
                        <a:t>어떤 게 가장 중요한가요</a:t>
                      </a:r>
                      <a:r>
                        <a:rPr lang="en-US" altLang="ko-KR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9"/>
                        </a:rPr>
                        <a:t>?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일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,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가족관계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,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여가생활 중 어떤 것이 중요한지 시민들에게 들어본다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. 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</a:pPr>
                      <a:r>
                        <a:rPr lang="en-US" sz="9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9"/>
                        </a:rPr>
                        <a:t>https://youtu.be/Cu2wwsN42kc</a:t>
                      </a:r>
                      <a:endParaRPr 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en-US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03:23</a:t>
                      </a:r>
                      <a:endParaRPr 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8254540"/>
                  </a:ext>
                </a:extLst>
              </a:tr>
              <a:tr h="46079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</a:pPr>
                      <a:r>
                        <a:rPr lang="ko-KR" altLang="en-US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0"/>
                        </a:rPr>
                        <a:t>나의 </a:t>
                      </a:r>
                      <a:r>
                        <a:rPr lang="ko-KR" altLang="en-US" sz="900" u="sng" kern="0" spc="0" dirty="0" err="1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0"/>
                        </a:rPr>
                        <a:t>온앤오프</a:t>
                      </a:r>
                      <a:r>
                        <a:rPr lang="en-US" altLang="ko-KR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0"/>
                        </a:rPr>
                        <a:t>(</a:t>
                      </a:r>
                      <a:r>
                        <a:rPr lang="en-US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0"/>
                        </a:rPr>
                        <a:t>On &amp; Off) </a:t>
                      </a:r>
                      <a:endParaRPr 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0">
                        <a:lnSpc>
                          <a:spcPct val="160000"/>
                        </a:lnSpc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자신의 업무에 최선을 다하고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,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여가를 통해 자신을 충전하는 직장인의 모습을 살펴본다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. 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0">
                        <a:lnSpc>
                          <a:spcPct val="160000"/>
                        </a:lnSpc>
                      </a:pPr>
                      <a:r>
                        <a:rPr lang="en-US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0"/>
                        </a:rPr>
                        <a:t>https://youtu.be/08ufwCFOF4g</a:t>
                      </a:r>
                      <a:r>
                        <a:rPr 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 </a:t>
                      </a:r>
                      <a:endParaRPr 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en-US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03:31 </a:t>
                      </a:r>
                      <a:endParaRPr 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6366795"/>
                  </a:ext>
                </a:extLst>
              </a:tr>
              <a:tr h="62568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</a:pPr>
                      <a:r>
                        <a:rPr lang="ko-KR" altLang="en-US" sz="9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1"/>
                        </a:rPr>
                        <a:t>세계 곳곳에서 펀</a:t>
                      </a:r>
                      <a:r>
                        <a:rPr lang="en-US" altLang="ko-KR" sz="9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1"/>
                        </a:rPr>
                        <a:t>(FUN)</a:t>
                      </a:r>
                      <a:r>
                        <a:rPr lang="ko-KR" altLang="en-US" sz="9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1"/>
                        </a:rPr>
                        <a:t>한 직업을 선택해 워라밸을 실천하는 한국인들</a:t>
                      </a:r>
                      <a:r>
                        <a:rPr lang="en-US" altLang="ko-KR" sz="9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1"/>
                        </a:rPr>
                        <a:t>! 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0">
                        <a:lnSpc>
                          <a:spcPct val="160000"/>
                        </a:lnSpc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세계 각지에서 다양한 직업을 선택한 우리나라 사람들을 소개한다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. 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0">
                        <a:lnSpc>
                          <a:spcPct val="160000"/>
                        </a:lnSpc>
                      </a:pPr>
                      <a:r>
                        <a:rPr lang="en-US" sz="9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1"/>
                        </a:rPr>
                        <a:t>https://youtu.be/s3IGfzz8j3c</a:t>
                      </a:r>
                      <a:r>
                        <a:rPr lang="en-US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 </a:t>
                      </a:r>
                      <a:endParaRPr 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en-US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04:52 </a:t>
                      </a:r>
                      <a:endParaRPr 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3894436"/>
                  </a:ext>
                </a:extLst>
              </a:tr>
              <a:tr h="3901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ko-KR" altLang="en-US" sz="900" u="sng" kern="0" spc="0" dirty="0" err="1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2"/>
                        </a:rPr>
                        <a:t>덕후는</a:t>
                      </a:r>
                      <a:r>
                        <a:rPr lang="ko-KR" altLang="en-US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2"/>
                        </a:rPr>
                        <a:t> 어떻게 탄생하는가</a:t>
                      </a:r>
                      <a:r>
                        <a:rPr lang="en-US" altLang="ko-KR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2"/>
                        </a:rPr>
                        <a:t>?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0">
                        <a:lnSpc>
                          <a:spcPct val="160000"/>
                        </a:lnSpc>
                      </a:pPr>
                      <a:r>
                        <a:rPr lang="ko-KR" altLang="en-US" sz="900" kern="0" spc="0">
                          <a:solidFill>
                            <a:srgbClr val="211D1E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이 시대의 능력자들을 만드는 최고의 비결인 재미에 대해 소개한다</a:t>
                      </a:r>
                      <a:r>
                        <a:rPr lang="en-US" altLang="ko-KR" sz="900" kern="0" spc="0">
                          <a:solidFill>
                            <a:srgbClr val="211D1E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. 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0">
                        <a:lnSpc>
                          <a:spcPct val="160000"/>
                        </a:lnSpc>
                      </a:pPr>
                      <a:r>
                        <a:rPr lang="en-US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3"/>
                        </a:rPr>
                        <a:t>https://www.youtube.com/watch?v=qmLBJ6sTing</a:t>
                      </a:r>
                      <a:r>
                        <a:rPr lang="en-US" sz="900" kern="0" spc="0" dirty="0">
                          <a:solidFill>
                            <a:srgbClr val="211D1E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 </a:t>
                      </a:r>
                      <a:endParaRPr 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en-US" sz="900" kern="0" spc="0">
                          <a:solidFill>
                            <a:srgbClr val="211D1E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04:45 </a:t>
                      </a:r>
                      <a:endParaRPr 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3420824"/>
                  </a:ext>
                </a:extLst>
              </a:tr>
              <a:tr h="37306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en-US" altLang="ko-KR" sz="900" u="sng" kern="0" spc="-8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4"/>
                        </a:rPr>
                        <a:t>"</a:t>
                      </a:r>
                      <a:r>
                        <a:rPr lang="ko-KR" altLang="en-US" sz="900" u="sng" kern="0" spc="-8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4"/>
                        </a:rPr>
                        <a:t>가장 행복했던 순간은</a:t>
                      </a:r>
                      <a:r>
                        <a:rPr lang="en-US" altLang="ko-KR" sz="900" u="sng" kern="0" spc="-8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4"/>
                        </a:rPr>
                        <a:t>?" 5~74</a:t>
                      </a:r>
                      <a:r>
                        <a:rPr lang="ko-KR" altLang="en-US" sz="900" u="sng" kern="0" spc="-8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4"/>
                        </a:rPr>
                        <a:t>살에게 물었다 </a:t>
                      </a:r>
                      <a:r>
                        <a:rPr lang="en-US" altLang="ko-KR" sz="900" u="sng" kern="0" spc="-8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4"/>
                        </a:rPr>
                        <a:t>| ASK</a:t>
                      </a:r>
                      <a:endParaRPr lang="ko-KR" altLang="en-US" sz="900" kern="0" spc="-8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</a:pP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가장 행복한 순간은 언제인지 여러 사람의 이야기를 들어본다</a:t>
                      </a:r>
                      <a:r>
                        <a:rPr lang="en-US" altLang="ko-KR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. 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</a:pPr>
                      <a:r>
                        <a:rPr 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4"/>
                        </a:rPr>
                        <a:t>https://youtu.be/cGjvLljKf-8</a:t>
                      </a:r>
                      <a:endParaRPr 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함초롬바탕" panose="02030604000101010101" pitchFamily="18" charset="-127"/>
                      </a:endParaRPr>
                    </a:p>
                    <a:p>
                      <a:pPr marL="0" marR="0" indent="0" algn="just" fontAlgn="base" latinLnBrk="1">
                        <a:lnSpc>
                          <a:spcPct val="160000"/>
                        </a:lnSpc>
                      </a:pPr>
                      <a:endParaRPr 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en-US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05:26</a:t>
                      </a:r>
                      <a:endParaRPr 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1327306"/>
                  </a:ext>
                </a:extLst>
              </a:tr>
              <a:tr h="45355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ko-KR" altLang="en-US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5"/>
                        </a:rPr>
                        <a:t>혹시 취미가 </a:t>
                      </a:r>
                      <a:r>
                        <a:rPr lang="ko-KR" altLang="en-US" sz="900" u="sng" kern="0" spc="0" dirty="0" err="1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5"/>
                        </a:rPr>
                        <a:t>없으신가요</a:t>
                      </a:r>
                      <a:r>
                        <a:rPr lang="en-US" altLang="ko-KR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5"/>
                        </a:rPr>
                        <a:t>?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</a:pP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인지심리학자 김경일 교수가 취미의 중요성에 관해 이야기해 준다</a:t>
                      </a:r>
                      <a:r>
                        <a:rPr lang="en-US" altLang="ko-KR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. 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</a:pPr>
                      <a:r>
                        <a:rPr lang="en-US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6"/>
                        </a:rPr>
                        <a:t>https://youtu.be/p18rzT_6UF8</a:t>
                      </a:r>
                      <a:endParaRPr 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en-US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02:31</a:t>
                      </a:r>
                      <a:endParaRPr 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3484897"/>
                  </a:ext>
                </a:extLst>
              </a:tr>
              <a:tr h="476112">
                <a:tc v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지도서 본문 </a:t>
                      </a:r>
                      <a:r>
                        <a:rPr lang="en-US" altLang="ko-KR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85</a:t>
                      </a: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쪽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ko-KR" altLang="en-US" sz="9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7"/>
                        </a:rPr>
                        <a:t>하버드대 교수가 말하는 행복의 비밀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 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</a:pP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부와 인기</a:t>
                      </a:r>
                      <a:r>
                        <a:rPr lang="en-US" altLang="ko-KR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, </a:t>
                      </a: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명예가 우리를 행복하게 하는 것일까</a:t>
                      </a:r>
                      <a:r>
                        <a:rPr lang="en-US" altLang="ko-KR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?</a:t>
                      </a: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월딩어 교수가 행복의 비밀을 이야기한다</a:t>
                      </a:r>
                      <a:r>
                        <a:rPr lang="en-US" altLang="ko-KR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.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</a:pPr>
                      <a:r>
                        <a:rPr lang="en-US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8"/>
                        </a:rPr>
                        <a:t>https://youtu.be/wflqI8kdzR8</a:t>
                      </a:r>
                      <a:endParaRPr 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</a:pPr>
                      <a:r>
                        <a:rPr 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07:54</a:t>
                      </a:r>
                      <a:endParaRPr 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451" marR="42451" marT="11736" marB="1173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22136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6953393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EF73058D-AA64-AF25-CA6F-42376132BB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8939" y="4365104"/>
            <a:ext cx="933580" cy="15718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D983A8-FC9B-EEDF-FFF7-866DDB132324}"/>
              </a:ext>
            </a:extLst>
          </p:cNvPr>
          <p:cNvSpPr txBox="1"/>
          <p:nvPr/>
        </p:nvSpPr>
        <p:spPr>
          <a:xfrm>
            <a:off x="2555776" y="2780928"/>
            <a:ext cx="496855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단원이 끝났습니다</a:t>
            </a:r>
            <a:r>
              <a:rPr lang="en-US" altLang="ko-KR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.</a:t>
            </a:r>
            <a:endParaRPr lang="ko-KR" altLang="en-US" sz="4800" b="1" dirty="0">
              <a:gradFill flip="none" rotWithShape="1">
                <a:gsLst>
                  <a:gs pos="0">
                    <a:srgbClr val="92D050"/>
                  </a:gs>
                  <a:gs pos="50000">
                    <a:srgbClr val="FFC000"/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F2FD54A-39D5-6097-0D2B-C34002A9A46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149399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E815E83-7C4E-9B2A-C7E3-74DAB84B3BCE}"/>
              </a:ext>
            </a:extLst>
          </p:cNvPr>
          <p:cNvSpPr txBox="1"/>
          <p:nvPr/>
        </p:nvSpPr>
        <p:spPr>
          <a:xfrm>
            <a:off x="250652" y="600848"/>
            <a:ext cx="8892480" cy="59492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62" name="모서리가 둥근 직사각형 61">
            <a:hlinkClick r:id="rId2" action="ppaction://hlinksldjump"/>
          </p:cNvPr>
          <p:cNvSpPr/>
          <p:nvPr/>
        </p:nvSpPr>
        <p:spPr>
          <a:xfrm>
            <a:off x="2718741" y="1511072"/>
            <a:ext cx="5580000" cy="468000"/>
          </a:xfrm>
          <a:prstGeom prst="roundRect">
            <a:avLst>
              <a:gd name="adj" fmla="val 11687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b"/>
          <a:lstStyle/>
          <a:p>
            <a:pPr marL="179388" indent="-179388"/>
            <a:r>
              <a:rPr lang="ko-KR" altLang="en-US" sz="1900" b="1" spc="-150" dirty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  </a:t>
            </a:r>
            <a:r>
              <a:rPr lang="ko-KR" altLang="en-US" sz="1900" b="1" spc="-150" dirty="0">
                <a:solidFill>
                  <a:schemeClr val="tx1"/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  주</a:t>
            </a:r>
            <a:r>
              <a:rPr lang="en-US" altLang="ko-KR" sz="1900" b="1" spc="-150" dirty="0">
                <a:solidFill>
                  <a:schemeClr val="tx1"/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4</a:t>
            </a:r>
            <a:r>
              <a:rPr lang="ko-KR" altLang="en-US" sz="1900" b="1" spc="-150" dirty="0">
                <a:solidFill>
                  <a:schemeClr val="tx1"/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일 근무제는 삶의 행복과 어떤 관계가 있을까</a:t>
            </a:r>
            <a:r>
              <a:rPr lang="en-US" altLang="ko-KR" sz="1900" b="1" spc="-150" dirty="0">
                <a:solidFill>
                  <a:schemeClr val="tx1"/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?</a:t>
            </a:r>
            <a:endParaRPr lang="ko-KR" altLang="en-US" sz="1900" b="1" spc="-150" dirty="0">
              <a:solidFill>
                <a:schemeClr val="tx1"/>
              </a:solidFill>
              <a:latin typeface="HY그래픽M" panose="02030600000101010101" pitchFamily="18" charset="-127"/>
              <a:ea typeface="HY그래픽M" panose="02030600000101010101" pitchFamily="18" charset="-127"/>
            </a:endParaRPr>
          </a:p>
        </p:txBody>
      </p:sp>
      <p:sp>
        <p:nvSpPr>
          <p:cNvPr id="63" name="모서리가 둥근 직사각형 62">
            <a:hlinkClick r:id="" action="ppaction://noaction"/>
          </p:cNvPr>
          <p:cNvSpPr/>
          <p:nvPr/>
        </p:nvSpPr>
        <p:spPr>
          <a:xfrm>
            <a:off x="2718741" y="2090466"/>
            <a:ext cx="5580000" cy="468000"/>
          </a:xfrm>
          <a:prstGeom prst="roundRect">
            <a:avLst>
              <a:gd name="adj" fmla="val 8698"/>
            </a:avLst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 scaled="0"/>
          </a:gra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2000" rtlCol="0" anchor="ctr"/>
          <a:lstStyle/>
          <a:p>
            <a:r>
              <a:rPr lang="ko-KR" altLang="en-US" sz="1700" b="1" dirty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    </a:t>
            </a:r>
            <a:r>
              <a:rPr lang="ko-KR" altLang="en-US" sz="2000" b="1" dirty="0">
                <a:solidFill>
                  <a:schemeClr val="tx1"/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일과 여가</a:t>
            </a:r>
            <a:r>
              <a:rPr lang="en-US" altLang="ko-KR" sz="2000" b="1" dirty="0">
                <a:solidFill>
                  <a:schemeClr val="tx1"/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, </a:t>
            </a:r>
            <a:r>
              <a:rPr lang="ko-KR" altLang="en-US" sz="2000" b="1" dirty="0">
                <a:solidFill>
                  <a:schemeClr val="tx1"/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행복한 삶</a:t>
            </a:r>
          </a:p>
        </p:txBody>
      </p:sp>
      <p:sp>
        <p:nvSpPr>
          <p:cNvPr id="64" name="모서리가 둥근 직사각형 63">
            <a:hlinkClick r:id="" action="ppaction://noaction"/>
          </p:cNvPr>
          <p:cNvSpPr/>
          <p:nvPr/>
        </p:nvSpPr>
        <p:spPr>
          <a:xfrm>
            <a:off x="2718740" y="2639068"/>
            <a:ext cx="5579133" cy="462622"/>
          </a:xfrm>
          <a:prstGeom prst="roundRect">
            <a:avLst/>
          </a:prstGeom>
          <a:gradFill flip="none" rotWithShape="1">
            <a:gsLst>
              <a:gs pos="0">
                <a:srgbClr val="4BACC6">
                  <a:tint val="66000"/>
                  <a:satMod val="160000"/>
                </a:srgbClr>
              </a:gs>
              <a:gs pos="50000">
                <a:srgbClr val="4BACC6">
                  <a:tint val="44500"/>
                  <a:satMod val="160000"/>
                </a:srgbClr>
              </a:gs>
              <a:gs pos="100000">
                <a:srgbClr val="4BACC6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rgbClr val="4BACC6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b"/>
          <a:lstStyle/>
          <a:p>
            <a:pPr marL="268288" indent="-268288" algn="just"/>
            <a:r>
              <a:rPr lang="ko-KR" altLang="en-US" sz="2800" b="1" spc="-150" dirty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   </a:t>
            </a:r>
            <a:r>
              <a:rPr lang="ko-KR" altLang="en-US" sz="2000" b="1" dirty="0">
                <a:solidFill>
                  <a:schemeClr val="tx1"/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일과 여가의 조화에 관해 생각해 보자</a:t>
            </a:r>
            <a:r>
              <a:rPr lang="en-US" altLang="ko-KR" sz="2000" b="1" dirty="0">
                <a:solidFill>
                  <a:schemeClr val="tx1"/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.</a:t>
            </a:r>
            <a:endParaRPr lang="ko-KR" altLang="en-US" sz="2000" b="1" dirty="0">
              <a:solidFill>
                <a:schemeClr val="tx1"/>
              </a:solidFill>
              <a:latin typeface="HY그래픽M" panose="02030600000101010101" pitchFamily="18" charset="-127"/>
              <a:ea typeface="HY그래픽M" panose="02030600000101010101" pitchFamily="18" charset="-127"/>
            </a:endParaRPr>
          </a:p>
        </p:txBody>
      </p:sp>
      <p:sp>
        <p:nvSpPr>
          <p:cNvPr id="65" name="모서리가 둥근 직사각형 64">
            <a:hlinkClick r:id="" action="ppaction://noaction"/>
          </p:cNvPr>
          <p:cNvSpPr/>
          <p:nvPr/>
        </p:nvSpPr>
        <p:spPr>
          <a:xfrm>
            <a:off x="2717873" y="4178966"/>
            <a:ext cx="5580000" cy="468000"/>
          </a:xfrm>
          <a:prstGeom prst="roundRect">
            <a:avLst/>
          </a:prstGeom>
          <a:gradFill flip="none" rotWithShape="1">
            <a:gsLst>
              <a:gs pos="0">
                <a:schemeClr val="accent4">
                  <a:lumMod val="75000"/>
                  <a:tint val="66000"/>
                  <a:satMod val="160000"/>
                </a:schemeClr>
              </a:gs>
              <a:gs pos="50000">
                <a:schemeClr val="accent4">
                  <a:lumMod val="75000"/>
                  <a:tint val="44500"/>
                  <a:satMod val="160000"/>
                </a:schemeClr>
              </a:gs>
              <a:gs pos="100000">
                <a:schemeClr val="accent4">
                  <a:lumMod val="75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b"/>
          <a:lstStyle/>
          <a:p>
            <a:pPr marL="179388" indent="-179388"/>
            <a:r>
              <a:rPr lang="ko-KR" altLang="en-US" sz="1800" b="0" i="0" u="none" strike="noStrike" baseline="0" dirty="0">
                <a:latin typeface="+mn-ea"/>
              </a:rPr>
              <a:t>    </a:t>
            </a:r>
            <a:r>
              <a:rPr lang="ko-KR" altLang="en-US" sz="1800" b="1" i="0" u="none" strike="noStrike" baseline="0" dirty="0">
                <a:latin typeface="+mn-ea"/>
              </a:rPr>
              <a:t>미래 행복 시간표 만들기</a:t>
            </a:r>
            <a:endParaRPr lang="ko-KR" altLang="en-US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6" name="모서리가 둥근 직사각형 65">
            <a:hlinkClick r:id="" action="ppaction://noaction"/>
          </p:cNvPr>
          <p:cNvSpPr/>
          <p:nvPr/>
        </p:nvSpPr>
        <p:spPr>
          <a:xfrm>
            <a:off x="2717873" y="4746399"/>
            <a:ext cx="5580000" cy="468000"/>
          </a:xfrm>
          <a:prstGeom prst="roundRect">
            <a:avLst/>
          </a:prstGeom>
          <a:gradFill flip="none" rotWithShape="1">
            <a:gsLst>
              <a:gs pos="0">
                <a:schemeClr val="accent4">
                  <a:lumMod val="75000"/>
                  <a:tint val="66000"/>
                  <a:satMod val="160000"/>
                </a:schemeClr>
              </a:gs>
              <a:gs pos="50000">
                <a:schemeClr val="accent4">
                  <a:lumMod val="75000"/>
                  <a:tint val="44500"/>
                  <a:satMod val="160000"/>
                </a:schemeClr>
              </a:gs>
              <a:gs pos="100000">
                <a:schemeClr val="accent4">
                  <a:lumMod val="75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b"/>
          <a:lstStyle/>
          <a:p>
            <a:r>
              <a:rPr lang="ko-KR" altLang="en-US" sz="2000" b="1" dirty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   </a:t>
            </a:r>
            <a:r>
              <a:rPr lang="ko-KR" altLang="en-US" sz="1800" b="1" i="0" u="none" strike="noStrike" baseline="0" dirty="0">
                <a:latin typeface="OTGureumGothicB"/>
              </a:rPr>
              <a:t>취미를 직업으로 연결하기</a:t>
            </a:r>
            <a:endParaRPr lang="ko-KR" altLang="en-US" sz="2000" b="1" dirty="0">
              <a:solidFill>
                <a:schemeClr val="tx1"/>
              </a:solidFill>
              <a:latin typeface="HY엽서M" panose="02030600000101010101" pitchFamily="18" charset="-127"/>
              <a:ea typeface="HY엽서M" panose="02030600000101010101" pitchFamily="18" charset="-127"/>
            </a:endParaRPr>
          </a:p>
        </p:txBody>
      </p:sp>
      <p:sp>
        <p:nvSpPr>
          <p:cNvPr id="67" name="모서리가 둥근 직사각형 66">
            <a:hlinkClick r:id="" action="ppaction://noaction"/>
          </p:cNvPr>
          <p:cNvSpPr/>
          <p:nvPr/>
        </p:nvSpPr>
        <p:spPr>
          <a:xfrm>
            <a:off x="2717873" y="5333111"/>
            <a:ext cx="5580000" cy="468000"/>
          </a:xfrm>
          <a:prstGeom prst="roundRect">
            <a:avLst/>
          </a:prstGeom>
          <a:gradFill flip="none" rotWithShape="1">
            <a:gsLst>
              <a:gs pos="0">
                <a:schemeClr val="accent4">
                  <a:lumMod val="75000"/>
                  <a:tint val="66000"/>
                  <a:satMod val="160000"/>
                </a:schemeClr>
              </a:gs>
              <a:gs pos="50000">
                <a:schemeClr val="accent4">
                  <a:lumMod val="75000"/>
                  <a:tint val="44500"/>
                  <a:satMod val="160000"/>
                </a:schemeClr>
              </a:gs>
              <a:gs pos="100000">
                <a:schemeClr val="accent4">
                  <a:lumMod val="75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b"/>
          <a:lstStyle/>
          <a:p>
            <a:pPr algn="just"/>
            <a:r>
              <a:rPr lang="ko-KR" altLang="en-US" sz="2800" b="1" dirty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  </a:t>
            </a:r>
            <a:r>
              <a:rPr lang="ko-KR" altLang="en-US" sz="1800" b="1" i="0" u="none" strike="noStrike" baseline="0" dirty="0">
                <a:latin typeface="OTGureumGothicB"/>
              </a:rPr>
              <a:t>행복 그래프 작성하기</a:t>
            </a:r>
            <a:endParaRPr lang="ko-KR" altLang="en-US" sz="2000" b="1" dirty="0">
              <a:solidFill>
                <a:schemeClr val="tx1"/>
              </a:solidFill>
              <a:latin typeface="HY엽서M" panose="02030600000101010101" pitchFamily="18" charset="-127"/>
              <a:ea typeface="HY엽서M" panose="02030600000101010101" pitchFamily="18" charset="-127"/>
            </a:endParaRPr>
          </a:p>
        </p:txBody>
      </p:sp>
      <p:sp>
        <p:nvSpPr>
          <p:cNvPr id="68" name="모서리가 둥근 직사각형 67">
            <a:hlinkClick r:id="" action="ppaction://noaction"/>
          </p:cNvPr>
          <p:cNvSpPr/>
          <p:nvPr/>
        </p:nvSpPr>
        <p:spPr>
          <a:xfrm>
            <a:off x="2690706" y="5919440"/>
            <a:ext cx="5580000" cy="468000"/>
          </a:xfrm>
          <a:prstGeom prst="roundRect">
            <a:avLst/>
          </a:prstGeom>
          <a:gradFill flip="none" rotWithShape="1">
            <a:gsLst>
              <a:gs pos="0">
                <a:schemeClr val="accent4">
                  <a:lumMod val="75000"/>
                  <a:tint val="66000"/>
                  <a:satMod val="160000"/>
                </a:schemeClr>
              </a:gs>
              <a:gs pos="50000">
                <a:schemeClr val="accent4">
                  <a:lumMod val="75000"/>
                  <a:tint val="44500"/>
                  <a:satMod val="160000"/>
                </a:schemeClr>
              </a:gs>
              <a:gs pos="100000">
                <a:schemeClr val="accent4">
                  <a:lumMod val="75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b"/>
          <a:lstStyle/>
          <a:p>
            <a:pPr algn="just"/>
            <a:r>
              <a:rPr lang="ko-KR" altLang="en-US" sz="2000" b="1" dirty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   </a:t>
            </a:r>
            <a:r>
              <a:rPr lang="ko-KR" altLang="en-US" sz="1800" b="1" i="0" u="none" strike="noStrike" baseline="0" dirty="0">
                <a:latin typeface="+mn-ea"/>
              </a:rPr>
              <a:t>행복 조건 토너먼트 게임하기</a:t>
            </a:r>
            <a:endParaRPr lang="ko-KR" altLang="en-US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9" name="모서리가 둥근 직사각형 68">
            <a:hlinkClick r:id="rId2" action="ppaction://hlinksldjump"/>
          </p:cNvPr>
          <p:cNvSpPr/>
          <p:nvPr/>
        </p:nvSpPr>
        <p:spPr>
          <a:xfrm>
            <a:off x="2718741" y="947327"/>
            <a:ext cx="5580000" cy="468000"/>
          </a:xfrm>
          <a:prstGeom prst="roundRect">
            <a:avLst>
              <a:gd name="adj" fmla="val 11687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b"/>
          <a:lstStyle/>
          <a:p>
            <a:pPr marL="179388" indent="-179388"/>
            <a:r>
              <a:rPr lang="ko-KR" altLang="en-US" sz="2800" b="1" dirty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  </a:t>
            </a:r>
            <a:r>
              <a:rPr lang="ko-KR" altLang="en-US" sz="2000" b="1" dirty="0">
                <a:solidFill>
                  <a:schemeClr val="tx1"/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단원의 학습 목표 알아보기</a:t>
            </a:r>
          </a:p>
        </p:txBody>
      </p:sp>
      <p:sp>
        <p:nvSpPr>
          <p:cNvPr id="70" name="모서리가 둥근 직사각형 36">
            <a:hlinkClick r:id="rId2" action="ppaction://hlinksldjump"/>
          </p:cNvPr>
          <p:cNvSpPr/>
          <p:nvPr/>
        </p:nvSpPr>
        <p:spPr bwMode="auto">
          <a:xfrm>
            <a:off x="898449" y="908720"/>
            <a:ext cx="1980000" cy="468000"/>
          </a:xfrm>
          <a:prstGeom prst="roundRect">
            <a:avLst>
              <a:gd name="adj" fmla="val 10000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6200" tIns="76200" rIns="76200" bIns="76200" spcCol="1270" anchor="ctr"/>
          <a:lstStyle/>
          <a:p>
            <a:pPr marL="720000" indent="-720000" algn="ctr" defTabSz="889000">
              <a:lnSpc>
                <a:spcPct val="90000"/>
              </a:lnSpc>
              <a:spcAft>
                <a:spcPct val="35000"/>
              </a:spcAft>
              <a:defRPr/>
            </a:pPr>
            <a:r>
              <a:rPr lang="ko-KR" altLang="en-US" sz="2000" b="1" dirty="0">
                <a:latin typeface="+mj-lt"/>
                <a:ea typeface="HY목각파임B" panose="02030600000101010101" pitchFamily="18" charset="-127"/>
              </a:rPr>
              <a:t>학습 목표</a:t>
            </a:r>
          </a:p>
        </p:txBody>
      </p:sp>
      <p:sp>
        <p:nvSpPr>
          <p:cNvPr id="72" name="모서리가 둥근 직사각형 33">
            <a:hlinkClick r:id="" action="ppaction://noaction"/>
          </p:cNvPr>
          <p:cNvSpPr/>
          <p:nvPr/>
        </p:nvSpPr>
        <p:spPr bwMode="auto">
          <a:xfrm>
            <a:off x="898449" y="2060848"/>
            <a:ext cx="1980000" cy="468000"/>
          </a:xfrm>
          <a:prstGeom prst="roundRect">
            <a:avLst>
              <a:gd name="adj" fmla="val 10000"/>
            </a:avLst>
          </a:prstGeom>
          <a:ln>
            <a:solidFill>
              <a:srgbClr val="9BBB59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ko-KR" altLang="en-US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본문</a:t>
            </a:r>
            <a:endParaRPr lang="en-US" altLang="ko-KR" sz="2000" b="1" dirty="0">
              <a:latin typeface="HY목각파임B" panose="02030600000101010101" pitchFamily="18" charset="-127"/>
              <a:ea typeface="HY목각파임B" panose="02030600000101010101" pitchFamily="18" charset="-127"/>
            </a:endParaRPr>
          </a:p>
        </p:txBody>
      </p:sp>
      <p:sp>
        <p:nvSpPr>
          <p:cNvPr id="73" name="모서리가 둥근 직사각형 36">
            <a:hlinkClick r:id="" action="ppaction://noaction"/>
          </p:cNvPr>
          <p:cNvSpPr/>
          <p:nvPr/>
        </p:nvSpPr>
        <p:spPr bwMode="auto">
          <a:xfrm>
            <a:off x="898449" y="2607634"/>
            <a:ext cx="1980000" cy="468000"/>
          </a:xfrm>
          <a:prstGeom prst="roundRect">
            <a:avLst>
              <a:gd name="adj" fmla="val 10000"/>
            </a:avLst>
          </a:prstGeom>
          <a:ln>
            <a:solidFill>
              <a:srgbClr val="4BACC6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/>
            <a:r>
              <a:rPr lang="ko-KR" altLang="en-US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생각 키우기</a:t>
            </a:r>
          </a:p>
        </p:txBody>
      </p:sp>
      <p:sp>
        <p:nvSpPr>
          <p:cNvPr id="74" name="모서리가 둥근 직사각형 36">
            <a:hlinkClick r:id="" action="ppaction://noaction"/>
          </p:cNvPr>
          <p:cNvSpPr/>
          <p:nvPr/>
        </p:nvSpPr>
        <p:spPr bwMode="auto">
          <a:xfrm>
            <a:off x="897581" y="4144279"/>
            <a:ext cx="1980000" cy="468000"/>
          </a:xfrm>
          <a:prstGeom prst="roundRect">
            <a:avLst>
              <a:gd name="adj" fmla="val 10000"/>
            </a:avLst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/>
            <a:r>
              <a:rPr lang="ko-KR" altLang="en-US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진로 활동</a:t>
            </a:r>
            <a:r>
              <a:rPr lang="en-US" altLang="ko-KR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1</a:t>
            </a:r>
            <a:endParaRPr lang="ko-KR" altLang="en-US" sz="2800" b="1" dirty="0">
              <a:latin typeface="HY목각파임B" panose="02030600000101010101" pitchFamily="18" charset="-127"/>
              <a:ea typeface="HY목각파임B" panose="02030600000101010101" pitchFamily="18" charset="-127"/>
            </a:endParaRPr>
          </a:p>
        </p:txBody>
      </p:sp>
      <p:sp>
        <p:nvSpPr>
          <p:cNvPr id="75" name="모서리가 둥근 직사각형 36">
            <a:hlinkClick r:id="" action="ppaction://noaction"/>
          </p:cNvPr>
          <p:cNvSpPr/>
          <p:nvPr/>
        </p:nvSpPr>
        <p:spPr bwMode="auto">
          <a:xfrm>
            <a:off x="897581" y="4720343"/>
            <a:ext cx="1980000" cy="468000"/>
          </a:xfrm>
          <a:prstGeom prst="roundRect">
            <a:avLst>
              <a:gd name="adj" fmla="val 10000"/>
            </a:avLst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/>
            <a:r>
              <a:rPr lang="ko-KR" altLang="en-US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진로 활동</a:t>
            </a:r>
            <a:r>
              <a:rPr lang="en-US" altLang="ko-KR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2</a:t>
            </a:r>
            <a:endParaRPr lang="ko-KR" altLang="en-US" sz="2800" b="1" dirty="0">
              <a:latin typeface="HY목각파임B" panose="02030600000101010101" pitchFamily="18" charset="-127"/>
              <a:ea typeface="HY목각파임B" panose="02030600000101010101" pitchFamily="18" charset="-127"/>
            </a:endParaRPr>
          </a:p>
        </p:txBody>
      </p:sp>
      <p:sp>
        <p:nvSpPr>
          <p:cNvPr id="76" name="모서리가 둥근 직사각형 36">
            <a:hlinkClick r:id="" action="ppaction://noaction"/>
          </p:cNvPr>
          <p:cNvSpPr/>
          <p:nvPr/>
        </p:nvSpPr>
        <p:spPr bwMode="auto">
          <a:xfrm>
            <a:off x="897581" y="5296407"/>
            <a:ext cx="1980000" cy="468000"/>
          </a:xfrm>
          <a:prstGeom prst="roundRect">
            <a:avLst>
              <a:gd name="adj" fmla="val 10000"/>
            </a:avLst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/>
            <a:r>
              <a:rPr lang="ko-KR" altLang="en-US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진로 활동</a:t>
            </a:r>
            <a:r>
              <a:rPr lang="en-US" altLang="ko-KR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3</a:t>
            </a:r>
            <a:endParaRPr lang="ko-KR" altLang="en-US" sz="2800" b="1" dirty="0">
              <a:latin typeface="HY목각파임B" panose="02030600000101010101" pitchFamily="18" charset="-127"/>
              <a:ea typeface="HY목각파임B" panose="02030600000101010101" pitchFamily="18" charset="-127"/>
            </a:endParaRPr>
          </a:p>
        </p:txBody>
      </p:sp>
      <p:sp>
        <p:nvSpPr>
          <p:cNvPr id="77" name="모서리가 둥근 직사각형 76">
            <a:hlinkClick r:id="" action="ppaction://noaction"/>
          </p:cNvPr>
          <p:cNvSpPr/>
          <p:nvPr/>
        </p:nvSpPr>
        <p:spPr bwMode="auto">
          <a:xfrm>
            <a:off x="897581" y="5872471"/>
            <a:ext cx="1980000" cy="468000"/>
          </a:xfrm>
          <a:prstGeom prst="roundRect">
            <a:avLst>
              <a:gd name="adj" fmla="val 10000"/>
            </a:avLst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/>
            <a:r>
              <a:rPr lang="ko-KR" altLang="en-US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진로 활동</a:t>
            </a:r>
            <a:r>
              <a:rPr lang="en-US" altLang="ko-KR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4</a:t>
            </a:r>
            <a:endParaRPr lang="ko-KR" altLang="en-US" sz="2800" b="1" dirty="0">
              <a:latin typeface="HY목각파임B" panose="02030600000101010101" pitchFamily="18" charset="-127"/>
              <a:ea typeface="HY목각파임B" panose="02030600000101010101" pitchFamily="18" charset="-127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881917" y="147972"/>
            <a:ext cx="1980000" cy="69905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marL="0" marR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800" b="1" dirty="0">
                <a:latin typeface="+mj-lt"/>
                <a:ea typeface="+mj-ea"/>
                <a:cs typeface="+mj-cs"/>
              </a:rPr>
              <a:t>  </a:t>
            </a:r>
            <a:r>
              <a:rPr lang="en-US" altLang="ko-KR" sz="2800" b="1" dirty="0">
                <a:solidFill>
                  <a:srgbClr val="7030A0"/>
                </a:solidFill>
                <a:latin typeface="HY목각파임B" panose="02030600000101010101" pitchFamily="18" charset="-127"/>
                <a:ea typeface="HY목각파임B" panose="02030600000101010101" pitchFamily="18" charset="-127"/>
                <a:cs typeface="+mj-cs"/>
              </a:rPr>
              <a:t>&lt;</a:t>
            </a:r>
            <a:r>
              <a:rPr lang="ko-KR" altLang="en-US" sz="2800" b="1" dirty="0">
                <a:solidFill>
                  <a:srgbClr val="7030A0"/>
                </a:solidFill>
                <a:latin typeface="HY목각파임B" panose="02030600000101010101" pitchFamily="18" charset="-127"/>
                <a:ea typeface="HY목각파임B" panose="02030600000101010101" pitchFamily="18" charset="-127"/>
                <a:cs typeface="+mj-cs"/>
              </a:rPr>
              <a:t>차례</a:t>
            </a:r>
            <a:r>
              <a:rPr lang="en-US" altLang="ko-KR" sz="2800" b="1" dirty="0">
                <a:solidFill>
                  <a:srgbClr val="7030A0"/>
                </a:solidFill>
                <a:latin typeface="HY목각파임B" panose="02030600000101010101" pitchFamily="18" charset="-127"/>
                <a:ea typeface="HY목각파임B" panose="02030600000101010101" pitchFamily="18" charset="-127"/>
                <a:cs typeface="+mj-cs"/>
              </a:rPr>
              <a:t>&gt;</a:t>
            </a:r>
            <a:r>
              <a:rPr lang="ko-KR" altLang="en-US" sz="2800" b="1" dirty="0">
                <a:solidFill>
                  <a:srgbClr val="7030A0"/>
                </a:solidFill>
                <a:latin typeface="HY목각파임B" panose="02030600000101010101" pitchFamily="18" charset="-127"/>
                <a:ea typeface="HY목각파임B" panose="02030600000101010101" pitchFamily="18" charset="-127"/>
                <a:cs typeface="+mj-cs"/>
              </a:rPr>
              <a:t> </a:t>
            </a:r>
            <a:endParaRPr lang="ko-KR" altLang="en-US" sz="2800" b="1" kern="1200" dirty="0">
              <a:solidFill>
                <a:srgbClr val="7030A0"/>
              </a:solidFill>
              <a:latin typeface="HY목각파임B" panose="02030600000101010101" pitchFamily="18" charset="-127"/>
              <a:ea typeface="HY목각파임B" panose="02030600000101010101" pitchFamily="18" charset="-127"/>
              <a:cs typeface="+mj-cs"/>
            </a:endParaRPr>
          </a:p>
        </p:txBody>
      </p:sp>
      <p:sp>
        <p:nvSpPr>
          <p:cNvPr id="71" name="모서리가 둥근 직사각형 36">
            <a:hlinkClick r:id="rId2" action="ppaction://hlinksldjump"/>
          </p:cNvPr>
          <p:cNvSpPr/>
          <p:nvPr/>
        </p:nvSpPr>
        <p:spPr bwMode="auto">
          <a:xfrm>
            <a:off x="898449" y="1484784"/>
            <a:ext cx="1980000" cy="468000"/>
          </a:xfrm>
          <a:prstGeom prst="roundRect">
            <a:avLst>
              <a:gd name="adj" fmla="val 10000"/>
            </a:avLst>
          </a:prstGeom>
          <a:solidFill>
            <a:schemeClr val="bg1"/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6200" tIns="76200" rIns="76200" bIns="76200" spcCol="1270" anchor="ctr"/>
          <a:lstStyle/>
          <a:p>
            <a:pPr algn="ctr"/>
            <a:r>
              <a:rPr lang="ko-KR" altLang="en-US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생각 열기</a:t>
            </a:r>
          </a:p>
        </p:txBody>
      </p:sp>
      <p:sp>
        <p:nvSpPr>
          <p:cNvPr id="2" name="모서리가 둥근 직사각형 81">
            <a:hlinkClick r:id="" action="ppaction://noaction"/>
            <a:extLst>
              <a:ext uri="{FF2B5EF4-FFF2-40B4-BE49-F238E27FC236}">
                <a16:creationId xmlns:a16="http://schemas.microsoft.com/office/drawing/2014/main" id="{DD83D001-CF3F-82E5-749B-4DD5A800458C}"/>
              </a:ext>
            </a:extLst>
          </p:cNvPr>
          <p:cNvSpPr/>
          <p:nvPr/>
        </p:nvSpPr>
        <p:spPr>
          <a:xfrm>
            <a:off x="2717873" y="3453060"/>
            <a:ext cx="5580000" cy="468000"/>
          </a:xfrm>
          <a:prstGeom prst="roundRect">
            <a:avLst/>
          </a:prstGeom>
          <a:solidFill>
            <a:srgbClr val="7030A0">
              <a:alpha val="38000"/>
            </a:srgbClr>
          </a:solidFill>
          <a:ln>
            <a:solidFill>
              <a:srgbClr val="4BACC6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b"/>
          <a:lstStyle/>
          <a:p>
            <a:pPr algn="just"/>
            <a:r>
              <a:rPr lang="ko-KR" altLang="en-US" sz="2800" b="1" dirty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  </a:t>
            </a:r>
            <a:r>
              <a:rPr lang="ko-KR" altLang="en-US" sz="2000" b="1" dirty="0">
                <a:solidFill>
                  <a:schemeClr val="tx1"/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행복한 사람들의 특징</a:t>
            </a:r>
          </a:p>
        </p:txBody>
      </p:sp>
      <p:sp>
        <p:nvSpPr>
          <p:cNvPr id="3" name="모서리가 둥근 직사각형 36">
            <a:hlinkClick r:id="" action="ppaction://noaction"/>
            <a:extLst>
              <a:ext uri="{FF2B5EF4-FFF2-40B4-BE49-F238E27FC236}">
                <a16:creationId xmlns:a16="http://schemas.microsoft.com/office/drawing/2014/main" id="{74EF2E6E-9E7B-E3D8-C979-CE01C6B223E8}"/>
              </a:ext>
            </a:extLst>
          </p:cNvPr>
          <p:cNvSpPr/>
          <p:nvPr/>
        </p:nvSpPr>
        <p:spPr bwMode="auto">
          <a:xfrm>
            <a:off x="897581" y="3416356"/>
            <a:ext cx="1980000" cy="468000"/>
          </a:xfrm>
          <a:prstGeom prst="roundRect">
            <a:avLst>
              <a:gd name="adj" fmla="val 10000"/>
            </a:avLst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/>
            <a:r>
              <a:rPr lang="ko-KR" altLang="en-US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진로 정보 </a:t>
            </a:r>
            <a:r>
              <a:rPr lang="en-US" altLang="ko-KR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Plus</a:t>
            </a:r>
            <a:endParaRPr lang="ko-KR" altLang="en-US" sz="2000" b="1" dirty="0">
              <a:latin typeface="HY목각파임B" panose="02030600000101010101" pitchFamily="18" charset="-127"/>
              <a:ea typeface="HY목각파임B" panose="02030600000101010101" pitchFamily="18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27A11A7-8FE3-DF72-54AF-5283AAD53E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783" y="6667630"/>
            <a:ext cx="1736541" cy="19037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E05CE69-BF48-927C-7C49-9AFF703A81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072443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51520" y="0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089680C-2896-8476-CC8F-FCD3B59C700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BCBF0D-BDA6-B440-3503-B96A77BD7CA2}"/>
              </a:ext>
            </a:extLst>
          </p:cNvPr>
          <p:cNvSpPr txBox="1"/>
          <p:nvPr/>
        </p:nvSpPr>
        <p:spPr>
          <a:xfrm>
            <a:off x="282143" y="139069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 목표</a:t>
            </a:r>
          </a:p>
        </p:txBody>
      </p:sp>
      <p:pic>
        <p:nvPicPr>
          <p:cNvPr id="6" name="Picture 7">
            <a:extLst>
              <a:ext uri="{FF2B5EF4-FFF2-40B4-BE49-F238E27FC236}">
                <a16:creationId xmlns:a16="http://schemas.microsoft.com/office/drawing/2014/main" id="{68F1C50F-7068-09CA-AF32-D133CA66EB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606" y="1452140"/>
            <a:ext cx="7446788" cy="4225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FE7B259-DABE-180D-742D-A59309301E59}"/>
              </a:ext>
            </a:extLst>
          </p:cNvPr>
          <p:cNvSpPr txBox="1"/>
          <p:nvPr/>
        </p:nvSpPr>
        <p:spPr>
          <a:xfrm>
            <a:off x="1592870" y="1986961"/>
            <a:ext cx="61926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ko-KR" altLang="en-US" sz="3200" b="0" i="0" u="none" strike="noStrike" baseline="0" dirty="0">
                <a:solidFill>
                  <a:schemeClr val="bg2">
                    <a:lumMod val="20000"/>
                    <a:lumOff val="80000"/>
                  </a:schemeClr>
                </a:solidFill>
                <a:latin typeface="HY목각파임B" panose="02030600000101010101" pitchFamily="18" charset="-127"/>
                <a:ea typeface="HY목각파임B" panose="02030600000101010101" pitchFamily="18" charset="-127"/>
              </a:rPr>
              <a:t>일과 여가의 의미와 상호 관계를 설명할 수 있다</a:t>
            </a:r>
            <a:r>
              <a:rPr lang="en-US" altLang="ko-KR" sz="3200" b="0" i="0" u="none" strike="noStrike" baseline="0" dirty="0">
                <a:solidFill>
                  <a:schemeClr val="bg2">
                    <a:lumMod val="20000"/>
                    <a:lumOff val="80000"/>
                  </a:schemeClr>
                </a:solidFill>
                <a:latin typeface="HY목각파임B" panose="02030600000101010101" pitchFamily="18" charset="-127"/>
                <a:ea typeface="HY목각파임B" panose="02030600000101010101" pitchFamily="18" charset="-127"/>
              </a:rPr>
              <a:t>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altLang="ko-KR" sz="3200" b="0" i="0" u="none" strike="noStrike" baseline="0" dirty="0">
              <a:solidFill>
                <a:schemeClr val="bg2">
                  <a:lumMod val="20000"/>
                  <a:lumOff val="80000"/>
                </a:schemeClr>
              </a:solidFill>
              <a:latin typeface="HY목각파임B" panose="02030600000101010101" pitchFamily="18" charset="-127"/>
              <a:ea typeface="HY목각파임B" panose="02030600000101010101" pitchFamily="18" charset="-127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ko-KR" altLang="en-US" sz="3200" b="0" i="0" u="none" strike="noStrike" baseline="0" dirty="0">
                <a:solidFill>
                  <a:schemeClr val="bg2">
                    <a:lumMod val="20000"/>
                    <a:lumOff val="80000"/>
                  </a:schemeClr>
                </a:solidFill>
                <a:latin typeface="HY목각파임B" panose="02030600000101010101" pitchFamily="18" charset="-127"/>
                <a:ea typeface="HY목각파임B" panose="02030600000101010101" pitchFamily="18" charset="-127"/>
              </a:rPr>
              <a:t>행복한 삶을 위해 자신과 타인</a:t>
            </a:r>
            <a:r>
              <a:rPr lang="en-US" altLang="ko-KR" sz="3200" b="0" i="0" u="none" strike="noStrike" baseline="0" dirty="0">
                <a:solidFill>
                  <a:schemeClr val="bg2">
                    <a:lumMod val="20000"/>
                    <a:lumOff val="80000"/>
                  </a:schemeClr>
                </a:solidFill>
                <a:latin typeface="HY목각파임B" panose="02030600000101010101" pitchFamily="18" charset="-127"/>
                <a:ea typeface="HY목각파임B" panose="02030600000101010101" pitchFamily="18" charset="-127"/>
              </a:rPr>
              <a:t>, </a:t>
            </a:r>
            <a:r>
              <a:rPr lang="ko-KR" altLang="en-US" sz="3200" b="0" i="0" u="none" strike="noStrike" baseline="0" dirty="0">
                <a:solidFill>
                  <a:schemeClr val="bg2">
                    <a:lumMod val="20000"/>
                    <a:lumOff val="80000"/>
                  </a:schemeClr>
                </a:solidFill>
                <a:latin typeface="HY목각파임B" panose="02030600000101010101" pitchFamily="18" charset="-127"/>
                <a:ea typeface="HY목각파임B" panose="02030600000101010101" pitchFamily="18" charset="-127"/>
              </a:rPr>
              <a:t>사회와의 관계를 성찰할 수 있다</a:t>
            </a:r>
            <a:r>
              <a:rPr lang="en-US" altLang="ko-KR" sz="3200" b="0" i="0" u="none" strike="noStrike" baseline="0" dirty="0">
                <a:solidFill>
                  <a:schemeClr val="bg2">
                    <a:lumMod val="20000"/>
                    <a:lumOff val="80000"/>
                  </a:schemeClr>
                </a:solidFill>
                <a:latin typeface="HY목각파임B" panose="02030600000101010101" pitchFamily="18" charset="-127"/>
                <a:ea typeface="HY목각파임B" panose="02030600000101010101" pitchFamily="18" charset="-127"/>
              </a:rPr>
              <a:t>.</a:t>
            </a:r>
            <a:endParaRPr lang="ko-KR" altLang="en-US" sz="3200" dirty="0">
              <a:solidFill>
                <a:schemeClr val="bg2">
                  <a:lumMod val="20000"/>
                  <a:lumOff val="80000"/>
                </a:schemeClr>
              </a:solidFill>
              <a:latin typeface="HY목각파임B" panose="02030600000101010101" pitchFamily="18" charset="-127"/>
              <a:ea typeface="HY목각파임B" panose="0203060000010101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53D180-3F7F-FBC5-8650-F6D0576067C5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44</a:t>
            </a:r>
            <a:r>
              <a:rPr lang="ko-KR" altLang="en-US" sz="1600" b="1" dirty="0"/>
              <a:t>쪽</a:t>
            </a:r>
          </a:p>
        </p:txBody>
      </p:sp>
      <p:pic>
        <p:nvPicPr>
          <p:cNvPr id="12" name="그림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9517947-7B80-6DC5-B19E-9850FEE10A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846031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>
            <a:extLst>
              <a:ext uri="{FF2B5EF4-FFF2-40B4-BE49-F238E27FC236}">
                <a16:creationId xmlns:a16="http://schemas.microsoft.com/office/drawing/2014/main" id="{081B6EFD-448A-02F4-A272-FAAB1E75ED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5C2E5B41-3D82-C76B-E676-DDCDAFD803B4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B94866B-0A1B-1609-4F83-EF56F212701A}"/>
              </a:ext>
            </a:extLst>
          </p:cNvPr>
          <p:cNvSpPr txBox="1"/>
          <p:nvPr/>
        </p:nvSpPr>
        <p:spPr>
          <a:xfrm>
            <a:off x="282143" y="139069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생각 열기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F1A74E3-DC83-BD8F-C84A-FDDCDE2A8C8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44</a:t>
            </a:r>
            <a:r>
              <a:rPr lang="ko-KR" altLang="en-US" sz="1600" b="1" dirty="0"/>
              <a:t>쪽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E7495448-A975-8D4E-AEB6-B8745A73950E}"/>
              </a:ext>
            </a:extLst>
          </p:cNvPr>
          <p:cNvSpPr txBox="1">
            <a:spLocks/>
          </p:cNvSpPr>
          <p:nvPr/>
        </p:nvSpPr>
        <p:spPr bwMode="auto">
          <a:xfrm>
            <a:off x="467544" y="908720"/>
            <a:ext cx="8676456" cy="496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600"/>
              </a:lnSpc>
              <a:buNone/>
            </a:pPr>
            <a:r>
              <a:rPr lang="ko-KR" altLang="en-US" sz="2000" b="1" spc="-150" dirty="0">
                <a:latin typeface="+mn-ea"/>
              </a:rPr>
              <a:t>영상을 보고 일과 여가의 조화가 삶의 행복과 어떤 연관이 있는지 생각해 보자</a:t>
            </a:r>
            <a:r>
              <a:rPr lang="en-US" altLang="ko-KR" sz="2000" b="1" spc="-20" dirty="0">
                <a:latin typeface="+mn-ea"/>
              </a:rPr>
              <a:t>. </a:t>
            </a:r>
          </a:p>
        </p:txBody>
      </p:sp>
      <p:pic>
        <p:nvPicPr>
          <p:cNvPr id="22" name="그림 21">
            <a:hlinkClick r:id="rId4" tooltip="자아존중감이라는 가장 좋은 친구를 얻는 법"/>
            <a:extLst>
              <a:ext uri="{FF2B5EF4-FFF2-40B4-BE49-F238E27FC236}">
                <a16:creationId xmlns:a16="http://schemas.microsoft.com/office/drawing/2014/main" id="{8B42EF20-8302-E7CE-0B68-755CDF634C8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50000"/>
                    </a14:imgEffect>
                    <a14:imgEffect>
                      <a14:brightnessContrast contrast="7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930" y="4420606"/>
            <a:ext cx="785827" cy="785827"/>
          </a:xfrm>
          <a:prstGeom prst="rect">
            <a:avLst/>
          </a:prstGeom>
          <a:solidFill>
            <a:srgbClr val="FFFF00">
              <a:alpha val="0"/>
            </a:srgbClr>
          </a:solidFill>
        </p:spPr>
      </p:pic>
      <p:sp>
        <p:nvSpPr>
          <p:cNvPr id="26" name="Text Placeholder 8">
            <a:extLst>
              <a:ext uri="{FF2B5EF4-FFF2-40B4-BE49-F238E27FC236}">
                <a16:creationId xmlns:a16="http://schemas.microsoft.com/office/drawing/2014/main" id="{35841BF2-CD93-AEF7-1849-9CBAAB291819}"/>
              </a:ext>
            </a:extLst>
          </p:cNvPr>
          <p:cNvSpPr txBox="1">
            <a:spLocks/>
          </p:cNvSpPr>
          <p:nvPr/>
        </p:nvSpPr>
        <p:spPr bwMode="auto">
          <a:xfrm>
            <a:off x="1347692" y="1565934"/>
            <a:ext cx="6878684" cy="1514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sz="22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“</a:t>
            </a:r>
            <a:r>
              <a:rPr lang="ko-KR" altLang="en-US" sz="21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직장인 중 절반은 연봉이 좀 줄더라도 주</a:t>
            </a:r>
            <a:r>
              <a:rPr lang="en-US" altLang="ko-KR" sz="21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4</a:t>
            </a:r>
            <a:r>
              <a:rPr lang="ko-KR" altLang="en-US" sz="21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일 근무제를 하고 싶어 한다고 합니다</a:t>
            </a:r>
            <a:r>
              <a:rPr lang="en-US" altLang="ko-KR" sz="21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”</a:t>
            </a:r>
          </a:p>
          <a:p>
            <a:pPr marL="0" indent="0" algn="ctr">
              <a:buNone/>
            </a:pPr>
            <a:r>
              <a:rPr lang="en-US" altLang="ko-KR" sz="21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“</a:t>
            </a:r>
            <a:r>
              <a:rPr lang="ko-KR" altLang="en-US" sz="21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일과 삶의 조화는 사원과 회사가 함께 성장할  수 있는 </a:t>
            </a:r>
            <a:r>
              <a:rPr lang="ko-KR" altLang="en-US" sz="2100" dirty="0" err="1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윈윈</a:t>
            </a:r>
            <a:r>
              <a:rPr lang="ko-KR" altLang="en-US" sz="21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방식입니다</a:t>
            </a:r>
            <a:r>
              <a:rPr lang="en-US" altLang="ko-KR" sz="21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.”</a:t>
            </a:r>
            <a:endParaRPr lang="ko-KR" altLang="en-US" sz="2100" dirty="0">
              <a:solidFill>
                <a:srgbClr val="0070C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D944D88B-66B4-B5C2-BB6A-3999D67F723B}"/>
              </a:ext>
            </a:extLst>
          </p:cNvPr>
          <p:cNvSpPr txBox="1">
            <a:spLocks/>
          </p:cNvSpPr>
          <p:nvPr/>
        </p:nvSpPr>
        <p:spPr bwMode="auto">
          <a:xfrm>
            <a:off x="927396" y="5373216"/>
            <a:ext cx="695697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ko-KR" altLang="en-US" sz="1800" b="1" dirty="0">
                <a:solidFill>
                  <a:schemeClr val="tx2"/>
                </a:solidFill>
                <a:latin typeface="HUWindgoth150"/>
              </a:rPr>
              <a:t>주</a:t>
            </a:r>
            <a:r>
              <a:rPr lang="en-US" altLang="ko-KR" sz="1800" b="1" dirty="0">
                <a:solidFill>
                  <a:schemeClr val="tx2"/>
                </a:solidFill>
                <a:latin typeface="HUWindgoth150"/>
              </a:rPr>
              <a:t>4</a:t>
            </a:r>
            <a:r>
              <a:rPr lang="ko-KR" altLang="en-US" sz="1800" b="1" dirty="0">
                <a:solidFill>
                  <a:schemeClr val="tx2"/>
                </a:solidFill>
                <a:latin typeface="HUWindgoth150"/>
              </a:rPr>
              <a:t>일 근무제는 삶의 행복과 어떤 관계가 있을까</a:t>
            </a:r>
            <a:r>
              <a:rPr lang="en-US" altLang="ko-KR" sz="1800" b="1" dirty="0">
                <a:solidFill>
                  <a:schemeClr val="tx2"/>
                </a:solidFill>
                <a:latin typeface="HUWindgoth150"/>
              </a:rPr>
              <a:t>?</a:t>
            </a:r>
            <a:endParaRPr lang="ko-KR" altLang="en-US" sz="2000" b="1" dirty="0">
              <a:solidFill>
                <a:schemeClr val="tx2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C6901376-7A49-EB04-B70E-A6A5B1C3395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21407" y="3160547"/>
            <a:ext cx="3578785" cy="1924637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D1C51D7B-76A5-A27F-EB79-401DA5AB073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59632" y="5393133"/>
            <a:ext cx="464511" cy="459235"/>
          </a:xfrm>
          <a:prstGeom prst="rect">
            <a:avLst/>
          </a:prstGeom>
        </p:spPr>
      </p:pic>
      <p:pic>
        <p:nvPicPr>
          <p:cNvPr id="2" name="그림 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F34602A-37D9-C93C-333C-76B96615568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CD460EF-2D49-AD9C-6D14-73BACD2CE489}"/>
              </a:ext>
            </a:extLst>
          </p:cNvPr>
          <p:cNvSpPr txBox="1"/>
          <p:nvPr/>
        </p:nvSpPr>
        <p:spPr>
          <a:xfrm>
            <a:off x="1628929" y="5734997"/>
            <a:ext cx="61114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pc="-150" dirty="0">
                <a:solidFill>
                  <a:srgbClr val="C00000"/>
                </a:solidFill>
              </a:rPr>
              <a:t>주</a:t>
            </a:r>
            <a:r>
              <a:rPr lang="en-US" altLang="ko-KR" spc="-150" dirty="0">
                <a:solidFill>
                  <a:srgbClr val="C00000"/>
                </a:solidFill>
              </a:rPr>
              <a:t>4</a:t>
            </a:r>
            <a:r>
              <a:rPr lang="ko-KR" altLang="en-US" spc="-150" dirty="0">
                <a:solidFill>
                  <a:srgbClr val="C00000"/>
                </a:solidFill>
              </a:rPr>
              <a:t>일 근무제는 시간의 여유를 만들고</a:t>
            </a:r>
            <a:r>
              <a:rPr lang="en-US" altLang="ko-KR" spc="-150" dirty="0">
                <a:solidFill>
                  <a:srgbClr val="C00000"/>
                </a:solidFill>
              </a:rPr>
              <a:t>, </a:t>
            </a:r>
            <a:r>
              <a:rPr lang="ko-KR" altLang="en-US" spc="-150" dirty="0">
                <a:solidFill>
                  <a:srgbClr val="C00000"/>
                </a:solidFill>
              </a:rPr>
              <a:t>이 시간에 개인의 취미생활을 하거나 쉴 수 있기 때문에 삶의 행복을 느낄 수 있다</a:t>
            </a:r>
            <a:r>
              <a:rPr lang="en-US" altLang="ko-KR" spc="-150" dirty="0">
                <a:solidFill>
                  <a:srgbClr val="C00000"/>
                </a:solidFill>
              </a:rPr>
              <a:t>.</a:t>
            </a:r>
            <a:endParaRPr lang="ko-KR" altLang="en-US" spc="-150" dirty="0">
              <a:solidFill>
                <a:srgbClr val="C00000"/>
              </a:solidFill>
            </a:endParaRPr>
          </a:p>
        </p:txBody>
      </p:sp>
      <p:sp>
        <p:nvSpPr>
          <p:cNvPr id="7" name="모서리가 둥근 직사각형 37">
            <a:extLst>
              <a:ext uri="{FF2B5EF4-FFF2-40B4-BE49-F238E27FC236}">
                <a16:creationId xmlns:a16="http://schemas.microsoft.com/office/drawing/2014/main" id="{B19187BF-CD99-B8A0-4318-2B8EC1677A79}"/>
              </a:ext>
            </a:extLst>
          </p:cNvPr>
          <p:cNvSpPr/>
          <p:nvPr/>
        </p:nvSpPr>
        <p:spPr bwMode="auto">
          <a:xfrm>
            <a:off x="7347121" y="5392102"/>
            <a:ext cx="681264" cy="369332"/>
          </a:xfrm>
          <a:prstGeom prst="roundRect">
            <a:avLst/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0"/>
            <a:ext cx="890957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477A4360-8F78-EC8A-6C2C-CE7CB56D32FE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45</a:t>
            </a:r>
            <a:r>
              <a:rPr lang="ko-KR" altLang="en-US" sz="1600" b="1" dirty="0"/>
              <a:t>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일과 여가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행복한 삶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502741" y="1091590"/>
            <a:ext cx="8280920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ko-KR" altLang="en-US" sz="2500" b="0" i="0" u="none" strike="noStrike" baseline="0" dirty="0"/>
              <a:t>현대인에게 직업은 삶과 밀접한 관계가 있음</a:t>
            </a:r>
            <a:endParaRPr lang="en-US" altLang="ko-KR" sz="2500" b="0" i="0" u="none" strike="noStrike" baseline="0" dirty="0"/>
          </a:p>
          <a:p>
            <a:pPr algn="l"/>
            <a:r>
              <a:rPr lang="ko-KR" altLang="en-US" sz="2500" b="0" i="0" u="none" strike="noStrike" baseline="0" dirty="0"/>
              <a:t>직업에서 만족감과 보람을 얻는 사람이 그렇지 않은 사람보다 행복을 느끼는 확률이 훨씬 높음</a:t>
            </a:r>
            <a:r>
              <a:rPr lang="en-US" altLang="ko-KR" sz="2500" b="0" i="0" u="none" strike="noStrike" baseline="0" dirty="0"/>
              <a:t> </a:t>
            </a:r>
          </a:p>
          <a:p>
            <a:pPr marL="0" indent="0" algn="l">
              <a:buNone/>
            </a:pPr>
            <a:r>
              <a:rPr lang="ko-KR" altLang="en-US" sz="2500" b="1" i="0" u="none" strike="noStrike" baseline="0" dirty="0" err="1"/>
              <a:t>워라밸</a:t>
            </a:r>
            <a:r>
              <a:rPr lang="en-US" altLang="ko-KR" sz="2500" b="1" i="0" u="none" strike="noStrike" baseline="0" dirty="0"/>
              <a:t>(Work-life-balance)</a:t>
            </a:r>
            <a:r>
              <a:rPr lang="en-US" altLang="ko-KR" sz="2500" b="0" i="0" u="none" strike="noStrike" baseline="0" dirty="0"/>
              <a:t> </a:t>
            </a:r>
          </a:p>
          <a:p>
            <a:pPr algn="l"/>
            <a:r>
              <a:rPr lang="ko-KR" altLang="en-US" sz="2500" b="0" i="0" u="none" strike="noStrike" baseline="0" dirty="0"/>
              <a:t>일과 여가</a:t>
            </a:r>
            <a:r>
              <a:rPr lang="en-US" altLang="ko-KR" sz="2500" b="0" i="0" u="none" strike="noStrike" baseline="0" dirty="0"/>
              <a:t>(</a:t>
            </a:r>
            <a:r>
              <a:rPr lang="ko-KR" altLang="en-US" sz="2500" b="0" i="0" u="none" strike="noStrike" baseline="0" dirty="0"/>
              <a:t>삶</a:t>
            </a:r>
            <a:r>
              <a:rPr lang="en-US" altLang="ko-KR" sz="2500" b="0" i="0" u="none" strike="noStrike" baseline="0" dirty="0"/>
              <a:t>)</a:t>
            </a:r>
            <a:r>
              <a:rPr lang="ko-KR" altLang="en-US" sz="2500" b="0" i="0" u="none" strike="noStrike" baseline="0" dirty="0"/>
              <a:t>의 적절한 조화</a:t>
            </a:r>
            <a:r>
              <a:rPr lang="en-US" altLang="ko-KR" sz="2500" b="0" i="0" u="none" strike="noStrike" baseline="0" dirty="0"/>
              <a:t> </a:t>
            </a:r>
          </a:p>
          <a:p>
            <a:pPr algn="l"/>
            <a:r>
              <a:rPr lang="ko-KR" altLang="en-US" sz="2500" dirty="0"/>
              <a:t>행복을 느끼기 위해서 중요한 요소</a:t>
            </a:r>
            <a:endParaRPr lang="en-US" altLang="ko-KR" sz="2500" b="0" i="0" u="none" strike="noStrike" baseline="0" dirty="0"/>
          </a:p>
          <a:p>
            <a:pPr marL="0" indent="0" algn="l">
              <a:buNone/>
            </a:pPr>
            <a:r>
              <a:rPr lang="ko-KR" altLang="en-US" sz="2500" b="1" i="0" u="none" strike="noStrike" baseline="0" dirty="0"/>
              <a:t>여가</a:t>
            </a:r>
            <a:endParaRPr lang="en-US" altLang="ko-KR" sz="2500" b="1" i="0" u="none" strike="noStrike" baseline="0" dirty="0"/>
          </a:p>
          <a:p>
            <a:pPr algn="l"/>
            <a:r>
              <a:rPr lang="ko-KR" altLang="en-US" sz="2500" b="0" i="0" u="none" strike="noStrike" baseline="0" dirty="0"/>
              <a:t>쉼과 놀이의 시간이자 자신의 소질을 계발하고 새로운 배움을 얻는 시간</a:t>
            </a:r>
            <a:endParaRPr lang="en-US" altLang="ko-KR" sz="2500" b="0" i="0" u="none" strike="noStrike" baseline="0" dirty="0"/>
          </a:p>
          <a:p>
            <a:pPr algn="l"/>
            <a:r>
              <a:rPr lang="ko-KR" altLang="en-US" sz="2500" b="0" i="0" u="none" strike="noStrike" spc="-150" baseline="0" dirty="0"/>
              <a:t>일의 능률을 높이며</a:t>
            </a:r>
            <a:r>
              <a:rPr lang="en-US" altLang="ko-KR" sz="2500" b="0" i="0" u="none" strike="noStrike" spc="-150" baseline="0" dirty="0"/>
              <a:t>, </a:t>
            </a:r>
            <a:r>
              <a:rPr lang="ko-KR" altLang="en-US" sz="2500" b="0" i="0" u="none" strike="noStrike" spc="-150" baseline="0" dirty="0"/>
              <a:t>원만한 인간관계 형성에 도움을 줌</a:t>
            </a:r>
            <a:endParaRPr lang="en-US" altLang="ko-KR" sz="2500" b="0" i="0" u="none" strike="noStrike" spc="-150" baseline="0" dirty="0"/>
          </a:p>
          <a:p>
            <a:pPr algn="l"/>
            <a:r>
              <a:rPr lang="ko-KR" altLang="en-US" sz="2500" dirty="0"/>
              <a:t>일과 여가의 조화 </a:t>
            </a:r>
            <a:r>
              <a:rPr lang="ko-KR" altLang="en-US" sz="25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⇒ 현</a:t>
            </a:r>
            <a:r>
              <a:rPr lang="ko-KR" altLang="en-US" sz="2500" b="0" i="0" u="none" strike="noStrike" baseline="0" dirty="0"/>
              <a:t>대인에게 활력을 주고</a:t>
            </a:r>
            <a:r>
              <a:rPr lang="en-US" altLang="ko-KR" sz="2500" b="0" i="0" u="none" strike="noStrike" baseline="0" dirty="0"/>
              <a:t>, </a:t>
            </a:r>
            <a:r>
              <a:rPr lang="ko-KR" altLang="en-US" sz="2500" b="0" i="0" u="none" strike="noStrike" baseline="0" dirty="0"/>
              <a:t>자아실현을 돕고</a:t>
            </a:r>
            <a:r>
              <a:rPr lang="en-US" altLang="ko-KR" sz="2500" b="0" i="0" u="none" strike="noStrike" baseline="0" dirty="0"/>
              <a:t>, </a:t>
            </a:r>
            <a:r>
              <a:rPr lang="ko-KR" altLang="en-US" sz="2500" b="0" i="0" u="none" strike="noStrike" baseline="0" dirty="0"/>
              <a:t>삶의 즐거움과 행복을 느끼도록 함</a:t>
            </a:r>
            <a:endParaRPr lang="en-US" altLang="ko-KR" sz="2500" b="0" i="0" u="none" strike="noStrike" baseline="0" dirty="0"/>
          </a:p>
        </p:txBody>
      </p:sp>
      <p:pic>
        <p:nvPicPr>
          <p:cNvPr id="8" name="그림 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C35DFF9-49C4-3226-CB34-42EA462812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533786-729F-5A2C-CE7F-C38DB5ED5B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F8D68CE-FDA9-0C6B-4A87-8D002A9866C9}"/>
              </a:ext>
            </a:extLst>
          </p:cNvPr>
          <p:cNvSpPr txBox="1"/>
          <p:nvPr/>
        </p:nvSpPr>
        <p:spPr>
          <a:xfrm>
            <a:off x="234428" y="0"/>
            <a:ext cx="890957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8D825A60-BEE9-C904-386F-3863DF2E8A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5BF43709-CF34-D613-D19C-DDB111110018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A0D793-92B6-5363-F28B-F96191E3D0D7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45</a:t>
            </a:r>
            <a:r>
              <a:rPr lang="ko-KR" altLang="en-US" sz="1600" b="1" dirty="0"/>
              <a:t>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195BF6A-2B63-5359-763A-218A389ABF06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일과 여가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행복한 삶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F2D15E1C-CC9D-AFA2-D434-73B67C28F01C}"/>
              </a:ext>
            </a:extLst>
          </p:cNvPr>
          <p:cNvSpPr txBox="1">
            <a:spLocks/>
          </p:cNvSpPr>
          <p:nvPr/>
        </p:nvSpPr>
        <p:spPr bwMode="auto">
          <a:xfrm>
            <a:off x="712806" y="1040537"/>
            <a:ext cx="8107666" cy="1246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Font typeface="Arial" panose="020B0604020202020204" pitchFamily="34" charset="0"/>
              <a:buChar char="•"/>
            </a:pPr>
            <a:r>
              <a:rPr lang="ko-KR" altLang="en-US" sz="2500" b="0" i="0" u="none" strike="noStrike" spc="-150" baseline="0" dirty="0"/>
              <a:t>일과 여가의 가치에 대한 조화로운 모습을 생각해 보고 행복한 삶을 위해 자신과 타인 및 사회와의 관계를 잘 정립하도록 노력해야 함</a:t>
            </a:r>
            <a:endParaRPr lang="en-US" altLang="ko-KR" sz="2500" b="1" spc="-20" dirty="0">
              <a:ea typeface="문체부 제목 돋음체" panose="020B0609000101010101" pitchFamily="49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0160D0E4-B160-320E-8787-3B7705DDCC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814" y="2420888"/>
            <a:ext cx="6252372" cy="3806768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2C949B3-7D44-47FD-A51D-2158F15F4BF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398562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0"/>
            <a:ext cx="890957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477A4360-8F78-EC8A-6C2C-CE7CB56D32FE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45</a:t>
            </a:r>
            <a:r>
              <a:rPr lang="ko-KR" altLang="en-US" sz="1600" b="1" dirty="0"/>
              <a:t>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생각 깨우기 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C7AF443A-EC65-EF35-8B8C-E96F0EA0FFB4}"/>
              </a:ext>
            </a:extLst>
          </p:cNvPr>
          <p:cNvSpPr txBox="1">
            <a:spLocks/>
          </p:cNvSpPr>
          <p:nvPr/>
        </p:nvSpPr>
        <p:spPr bwMode="auto">
          <a:xfrm>
            <a:off x="712805" y="1364525"/>
            <a:ext cx="787735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     </a:t>
            </a:r>
            <a:r>
              <a:rPr lang="ko-KR" altLang="en-US" sz="2200" b="1" spc="-150" dirty="0">
                <a:latin typeface="+mn-ea"/>
              </a:rPr>
              <a:t>일과 여가의 조화가 사람들에게 어떤 의미를 주는지 생각해 보자</a:t>
            </a:r>
            <a:r>
              <a:rPr lang="en-US" altLang="ko-KR" sz="2200" b="1" spc="-150" dirty="0">
                <a:latin typeface="+mn-ea"/>
              </a:rPr>
              <a:t>.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FBFF9382-72F7-4DB1-6B99-EF865A8205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38520"/>
            <a:ext cx="252000" cy="26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모서리가 둥근 직사각형 37">
            <a:extLst>
              <a:ext uri="{FF2B5EF4-FFF2-40B4-BE49-F238E27FC236}">
                <a16:creationId xmlns:a16="http://schemas.microsoft.com/office/drawing/2014/main" id="{3C1C8823-1360-7349-E047-A43780B961D6}"/>
              </a:ext>
            </a:extLst>
          </p:cNvPr>
          <p:cNvSpPr/>
          <p:nvPr/>
        </p:nvSpPr>
        <p:spPr bwMode="auto">
          <a:xfrm>
            <a:off x="7635968" y="1901273"/>
            <a:ext cx="785827" cy="419635"/>
          </a:xfrm>
          <a:prstGeom prst="roundRect">
            <a:avLst/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9671E01-087A-0DAE-F47A-C71541A27ECC}"/>
              </a:ext>
            </a:extLst>
          </p:cNvPr>
          <p:cNvSpPr txBox="1"/>
          <p:nvPr/>
        </p:nvSpPr>
        <p:spPr>
          <a:xfrm>
            <a:off x="1339666" y="2466884"/>
            <a:ext cx="6464668" cy="244827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56BD118-3D40-4C55-DFEA-496DCAEA4397}"/>
              </a:ext>
            </a:extLst>
          </p:cNvPr>
          <p:cNvSpPr txBox="1"/>
          <p:nvPr/>
        </p:nvSpPr>
        <p:spPr>
          <a:xfrm>
            <a:off x="1547664" y="2704509"/>
            <a:ext cx="53285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ko-KR" altLang="en-US" dirty="0">
                <a:solidFill>
                  <a:srgbClr val="FF0000"/>
                </a:solidFill>
              </a:rPr>
              <a:t>여가는 쉼과 놀이의 시간이자</a:t>
            </a:r>
            <a:r>
              <a:rPr lang="en-US" altLang="ko-KR" dirty="0">
                <a:solidFill>
                  <a:srgbClr val="FF0000"/>
                </a:solidFill>
              </a:rPr>
              <a:t>, </a:t>
            </a:r>
            <a:r>
              <a:rPr lang="ko-KR" altLang="en-US" dirty="0">
                <a:solidFill>
                  <a:srgbClr val="FF0000"/>
                </a:solidFill>
              </a:rPr>
              <a:t>새로운 배움의 사간이므로</a:t>
            </a:r>
            <a:r>
              <a:rPr lang="en-US" altLang="ko-KR" dirty="0">
                <a:solidFill>
                  <a:srgbClr val="FF0000"/>
                </a:solidFill>
              </a:rPr>
              <a:t>, </a:t>
            </a:r>
            <a:r>
              <a:rPr lang="ko-KR" altLang="en-US" dirty="0">
                <a:solidFill>
                  <a:srgbClr val="FF0000"/>
                </a:solidFill>
              </a:rPr>
              <a:t>일과 여가의 적절한 조화는 직장에서의 업무 능률을 높이고</a:t>
            </a:r>
            <a:r>
              <a:rPr lang="en-US" altLang="ko-KR" dirty="0">
                <a:solidFill>
                  <a:srgbClr val="FF0000"/>
                </a:solidFill>
              </a:rPr>
              <a:t>, </a:t>
            </a:r>
            <a:r>
              <a:rPr lang="ko-KR" altLang="en-US" dirty="0">
                <a:solidFill>
                  <a:srgbClr val="FF0000"/>
                </a:solidFill>
              </a:rPr>
              <a:t>삶의 행복을 느끼게 한다</a:t>
            </a:r>
            <a:r>
              <a:rPr lang="en-US" altLang="ko-KR" dirty="0">
                <a:solidFill>
                  <a:srgbClr val="FF0000"/>
                </a:solidFill>
              </a:rPr>
              <a:t>.</a:t>
            </a:r>
          </a:p>
          <a:p>
            <a:endParaRPr lang="en-US" altLang="ko-KR" dirty="0">
              <a:solidFill>
                <a:srgbClr val="FF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ko-KR" altLang="en-US" dirty="0">
                <a:solidFill>
                  <a:srgbClr val="FF0000"/>
                </a:solidFill>
              </a:rPr>
              <a:t>열심히 일을 할 수 있게 하는 삶의 활력소이다</a:t>
            </a:r>
            <a:r>
              <a:rPr lang="en-US" altLang="ko-KR" dirty="0">
                <a:solidFill>
                  <a:srgbClr val="FF0000"/>
                </a:solidFill>
              </a:rPr>
              <a:t>. 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14" name="그림 1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0DC9CE4-7B0A-EB1F-8826-65041EBA5DC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5052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0"/>
            <a:ext cx="890957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477A4360-8F78-EC8A-6C2C-CE7CB56D32FE}"/>
              </a:ext>
            </a:extLst>
          </p:cNvPr>
          <p:cNvSpPr/>
          <p:nvPr/>
        </p:nvSpPr>
        <p:spPr>
          <a:xfrm>
            <a:off x="234428" y="0"/>
            <a:ext cx="8909572" cy="791637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46</a:t>
            </a:r>
            <a:r>
              <a:rPr lang="ko-KR" altLang="en-US" sz="1600" b="1" dirty="0"/>
              <a:t>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정보 </a:t>
            </a:r>
            <a:r>
              <a:rPr lang="en-US" altLang="ko-KR" sz="2600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Plus</a:t>
            </a:r>
            <a:r>
              <a:rPr lang="ko-KR" altLang="en-US" sz="2600" b="1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행복한 사람들의 특징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7741CB73-FF09-11E7-C335-335F79F2D7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4767" y="979452"/>
            <a:ext cx="5184577" cy="5612625"/>
          </a:xfrm>
          <a:prstGeom prst="rect">
            <a:avLst/>
          </a:prstGeom>
        </p:spPr>
      </p:pic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FDA653C-24F0-C8AC-E504-D0B91F0916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169524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Level">
  <a:themeElements>
    <a:clrScheme name="Level 9">
      <a:dk1>
        <a:srgbClr val="000000"/>
      </a:dk1>
      <a:lt1>
        <a:srgbClr val="FFFFFF"/>
      </a:lt1>
      <a:dk2>
        <a:srgbClr val="666699"/>
      </a:dk2>
      <a:lt2>
        <a:srgbClr val="FFCC00"/>
      </a:lt2>
      <a:accent1>
        <a:srgbClr val="FF9900"/>
      </a:accent1>
      <a:accent2>
        <a:srgbClr val="FF99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8A00"/>
      </a:accent6>
      <a:hlink>
        <a:srgbClr val="666699"/>
      </a:hlink>
      <a:folHlink>
        <a:srgbClr val="999966"/>
      </a:folHlink>
    </a:clrScheme>
    <a:fontScheme name="Level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9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70926BE6910EE541A5C8A9203B4061CC0400C52140320FE295488DD4381964E77F84" ma:contentTypeVersion="57" ma:contentTypeDescription="Create a new document." ma:contentTypeScope="" ma:versionID="fb68b574494ff423512a6d157fda585d">
  <xsd:schema xmlns:xsd="http://www.w3.org/2001/XMLSchema" xmlns:xs="http://www.w3.org/2001/XMLSchema" xmlns:p="http://schemas.microsoft.com/office/2006/metadata/properties" xmlns:ns2="49c1fb53-399a-4d91-bfc2-0a118990ebe4" targetNamespace="http://schemas.microsoft.com/office/2006/metadata/properties" ma:root="true" ma:fieldsID="0c909fc9147f5cd72e5e5bce45a50b95" ns2:_="">
    <xsd:import namespace="49c1fb53-399a-4d91-bfc2-0a118990ebe4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c1fb53-399a-4d91-bfc2-0a118990ebe4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46eace49-6800-49f1-a64f-ebba43398223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998FE1E4-65AF-4644-A335-DDF948C303E5}" ma:internalName="CSXSubmissionMarket" ma:readOnly="false" ma:showField="MarketName" ma:web="49c1fb53-399a-4d91-bfc2-0a118990ebe4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f9e05721-622c-44cb-9266-41f3c0e6162c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79DE6945-A8C8-4B02-AD64-E66D49B13DD1}" ma:internalName="InProjectListLookup" ma:readOnly="true" ma:showField="InProjectLis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085c3879-e14f-4ad1-98de-c23ee0a51699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79DE6945-A8C8-4B02-AD64-E66D49B13DD1}" ma:internalName="LastCompleteVersionLookup" ma:readOnly="true" ma:showField="LastComplete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79DE6945-A8C8-4B02-AD64-E66D49B13DD1}" ma:internalName="LastPreviewErrorLookup" ma:readOnly="true" ma:showField="LastPreview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79DE6945-A8C8-4B02-AD64-E66D49B13DD1}" ma:internalName="LastPreviewResultLookup" ma:readOnly="true" ma:showField="LastPreview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79DE6945-A8C8-4B02-AD64-E66D49B13DD1}" ma:internalName="LastPreviewAttemptDateLookup" ma:readOnly="true" ma:showField="LastPreview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79DE6945-A8C8-4B02-AD64-E66D49B13DD1}" ma:internalName="LastPreviewedByLookup" ma:readOnly="true" ma:showField="LastPreview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79DE6945-A8C8-4B02-AD64-E66D49B13DD1}" ma:internalName="LastPreviewTimeLookup" ma:readOnly="true" ma:showField="LastPreview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79DE6945-A8C8-4B02-AD64-E66D49B13DD1}" ma:internalName="LastPreviewVersionLookup" ma:readOnly="true" ma:showField="LastPreview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79DE6945-A8C8-4B02-AD64-E66D49B13DD1}" ma:internalName="LastPublishErrorLookup" ma:readOnly="true" ma:showField="LastPublish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79DE6945-A8C8-4B02-AD64-E66D49B13DD1}" ma:internalName="LastPublishResultLookup" ma:readOnly="true" ma:showField="LastPublish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79DE6945-A8C8-4B02-AD64-E66D49B13DD1}" ma:internalName="LastPublishAttemptDateLookup" ma:readOnly="true" ma:showField="LastPublish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79DE6945-A8C8-4B02-AD64-E66D49B13DD1}" ma:internalName="LastPublishedByLookup" ma:readOnly="true" ma:showField="LastPublish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79DE6945-A8C8-4B02-AD64-E66D49B13DD1}" ma:internalName="LastPublishTimeLookup" ma:readOnly="true" ma:showField="LastPublish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79DE6945-A8C8-4B02-AD64-E66D49B13DD1}" ma:internalName="LastPublishVersionLookup" ma:readOnly="true" ma:showField="LastPublish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0F6EFE92-EA97-47A1-8B41-AB7AAC6F2484}" ma:internalName="LocLastLocAttemptVersionLookup" ma:readOnly="false" ma:showField="LastLocAttemptVersion" ma:web="49c1fb53-399a-4d91-bfc2-0a118990ebe4">
      <xsd:simpleType>
        <xsd:restriction base="dms:Lookup"/>
      </xsd:simpleType>
    </xsd:element>
    <xsd:element name="LocLastLocAttemptVersionTypeLookup" ma:index="72" nillable="true" ma:displayName="Loc Last Loc Attempt Version Type" ma:default="" ma:list="{0F6EFE92-EA97-47A1-8B41-AB7AAC6F2484}" ma:internalName="LocLastLocAttemptVersionTypeLookup" ma:readOnly="true" ma:showField="LastLocAttemptVersionType" ma:web="49c1fb53-399a-4d91-bfc2-0a118990ebe4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0F6EFE92-EA97-47A1-8B41-AB7AAC6F2484}" ma:internalName="LocNewPublishedVersionLookup" ma:readOnly="true" ma:showField="NewPublishedVersion" ma:web="49c1fb53-399a-4d91-bfc2-0a118990ebe4">
      <xsd:simpleType>
        <xsd:restriction base="dms:Lookup"/>
      </xsd:simpleType>
    </xsd:element>
    <xsd:element name="LocOverallHandbackStatusLookup" ma:index="76" nillable="true" ma:displayName="Loc Overall Handback Status" ma:default="" ma:list="{0F6EFE92-EA97-47A1-8B41-AB7AAC6F2484}" ma:internalName="LocOverallHandbackStatusLookup" ma:readOnly="true" ma:showField="OverallHandbackStatus" ma:web="49c1fb53-399a-4d91-bfc2-0a118990ebe4">
      <xsd:simpleType>
        <xsd:restriction base="dms:Lookup"/>
      </xsd:simpleType>
    </xsd:element>
    <xsd:element name="LocOverallLocStatusLookup" ma:index="77" nillable="true" ma:displayName="Loc Overall Localize Status" ma:default="" ma:list="{0F6EFE92-EA97-47A1-8B41-AB7AAC6F2484}" ma:internalName="LocOverallLocStatusLookup" ma:readOnly="true" ma:showField="OverallLocStatus" ma:web="49c1fb53-399a-4d91-bfc2-0a118990ebe4">
      <xsd:simpleType>
        <xsd:restriction base="dms:Lookup"/>
      </xsd:simpleType>
    </xsd:element>
    <xsd:element name="LocOverallPreviewStatusLookup" ma:index="78" nillable="true" ma:displayName="Loc Overall Preview Status" ma:default="" ma:list="{0F6EFE92-EA97-47A1-8B41-AB7AAC6F2484}" ma:internalName="LocOverallPreviewStatusLookup" ma:readOnly="true" ma:showField="OverallPreviewStatus" ma:web="49c1fb53-399a-4d91-bfc2-0a118990ebe4">
      <xsd:simpleType>
        <xsd:restriction base="dms:Lookup"/>
      </xsd:simpleType>
    </xsd:element>
    <xsd:element name="LocOverallPublishStatusLookup" ma:index="79" nillable="true" ma:displayName="Loc Overall Publish Status" ma:default="" ma:list="{0F6EFE92-EA97-47A1-8B41-AB7AAC6F2484}" ma:internalName="LocOverallPublishStatusLookup" ma:readOnly="true" ma:showField="OverallPublishStatus" ma:web="49c1fb53-399a-4d91-bfc2-0a118990ebe4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0F6EFE92-EA97-47A1-8B41-AB7AAC6F2484}" ma:internalName="LocProcessedForHandoffsLookup" ma:readOnly="true" ma:showField="ProcessedForHandoffs" ma:web="49c1fb53-399a-4d91-bfc2-0a118990ebe4">
      <xsd:simpleType>
        <xsd:restriction base="dms:Lookup"/>
      </xsd:simpleType>
    </xsd:element>
    <xsd:element name="LocProcessedForMarketsLookup" ma:index="82" nillable="true" ma:displayName="Loc Processed For Markets" ma:default="" ma:list="{0F6EFE92-EA97-47A1-8B41-AB7AAC6F2484}" ma:internalName="LocProcessedForMarketsLookup" ma:readOnly="true" ma:showField="ProcessedForMarkets" ma:web="49c1fb53-399a-4d91-bfc2-0a118990ebe4">
      <xsd:simpleType>
        <xsd:restriction base="dms:Lookup"/>
      </xsd:simpleType>
    </xsd:element>
    <xsd:element name="LocPublishedDependentAssetsLookup" ma:index="83" nillable="true" ma:displayName="Loc Published Dependent Assets" ma:default="" ma:list="{0F6EFE92-EA97-47A1-8B41-AB7AAC6F2484}" ma:internalName="LocPublishedDependentAssetsLookup" ma:readOnly="true" ma:showField="PublishedDependentAssets" ma:web="49c1fb53-399a-4d91-bfc2-0a118990ebe4">
      <xsd:simpleType>
        <xsd:restriction base="dms:Lookup"/>
      </xsd:simpleType>
    </xsd:element>
    <xsd:element name="LocPublishedLinkedAssetsLookup" ma:index="84" nillable="true" ma:displayName="Loc Published Linked Assets" ma:default="" ma:list="{0F6EFE92-EA97-47A1-8B41-AB7AAC6F2484}" ma:internalName="LocPublishedLinkedAssetsLookup" ma:readOnly="true" ma:showField="PublishedLinkedAssets" ma:web="49c1fb53-399a-4d91-bfc2-0a118990ebe4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6e2371ae-b2bd-4992-837f-63963325355f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998FE1E4-65AF-4644-A335-DDF948C303E5}" ma:internalName="Markets" ma:readOnly="false" ma:showField="MarketNa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79DE6945-A8C8-4B02-AD64-E66D49B13DD1}" ma:internalName="NumOfRatingsLookup" ma:readOnly="true" ma:showField="NumOfRating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79DE6945-A8C8-4B02-AD64-E66D49B13DD1}" ma:internalName="PublishStatusLookup" ma:readOnly="false" ma:showField="PublishStatu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502d106f-1a72-436f-9056-09977804f364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eaa5a869-0ce9-45b3-aa27-3f613c45af54}" ma:internalName="TaxCatchAll" ma:showField="CatchAllData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eaa5a869-0ce9-45b3-aa27-3f613c45af54}" ma:internalName="TaxCatchAllLabel" ma:readOnly="true" ma:showField="CatchAllDataLabel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rketSpecific xmlns="49c1fb53-399a-4d91-bfc2-0a118990ebe4">false</MarketSpecific>
    <ApprovalStatus xmlns="49c1fb53-399a-4d91-bfc2-0a118990ebe4">InProgress</ApprovalStatus>
    <LocComments xmlns="49c1fb53-399a-4d91-bfc2-0a118990ebe4" xsi:nil="true"/>
    <DirectSourceMarket xmlns="49c1fb53-399a-4d91-bfc2-0a118990ebe4">english</DirectSourceMarket>
    <ThumbnailAssetId xmlns="49c1fb53-399a-4d91-bfc2-0a118990ebe4" xsi:nil="true"/>
    <PrimaryImageGen xmlns="49c1fb53-399a-4d91-bfc2-0a118990ebe4">true</PrimaryImageGen>
    <LegacyData xmlns="49c1fb53-399a-4d91-bfc2-0a118990ebe4" xsi:nil="true"/>
    <TPFriendlyName xmlns="49c1fb53-399a-4d91-bfc2-0a118990ebe4" xsi:nil="true"/>
    <NumericId xmlns="49c1fb53-399a-4d91-bfc2-0a118990ebe4" xsi:nil="true"/>
    <LocRecommendedHandoff xmlns="49c1fb53-399a-4d91-bfc2-0a118990ebe4" xsi:nil="true"/>
    <BlockPublish xmlns="49c1fb53-399a-4d91-bfc2-0a118990ebe4">false</BlockPublish>
    <BusinessGroup xmlns="49c1fb53-399a-4d91-bfc2-0a118990ebe4" xsi:nil="true"/>
    <OpenTemplate xmlns="49c1fb53-399a-4d91-bfc2-0a118990ebe4">true</OpenTemplate>
    <SourceTitle xmlns="49c1fb53-399a-4d91-bfc2-0a118990ebe4">Presentation (Level design)</SourceTitle>
    <APEditor xmlns="49c1fb53-399a-4d91-bfc2-0a118990ebe4">
      <UserInfo>
        <DisplayName/>
        <AccountId xsi:nil="true"/>
        <AccountType/>
      </UserInfo>
    </APEditor>
    <UALocComments xmlns="49c1fb53-399a-4d91-bfc2-0a118990ebe4">2007 Template UpLeveling Do Not HandOff</UALocComments>
    <IntlLangReviewDate xmlns="49c1fb53-399a-4d91-bfc2-0a118990ebe4" xsi:nil="true"/>
    <PublishStatusLookup xmlns="49c1fb53-399a-4d91-bfc2-0a118990ebe4">
      <Value>465724</Value>
      <Value>465726</Value>
    </PublishStatusLookup>
    <ParentAssetId xmlns="49c1fb53-399a-4d91-bfc2-0a118990ebe4" xsi:nil="true"/>
    <FeatureTagsTaxHTField0 xmlns="49c1fb53-399a-4d91-bfc2-0a118990ebe4">
      <Terms xmlns="http://schemas.microsoft.com/office/infopath/2007/PartnerControls"/>
    </FeatureTagsTaxHTField0>
    <MachineTranslated xmlns="49c1fb53-399a-4d91-bfc2-0a118990ebe4">false</MachineTranslated>
    <Providers xmlns="49c1fb53-399a-4d91-bfc2-0a118990ebe4" xsi:nil="true"/>
    <OriginalSourceMarket xmlns="49c1fb53-399a-4d91-bfc2-0a118990ebe4">english</OriginalSourceMarket>
    <APDescription xmlns="49c1fb53-399a-4d91-bfc2-0a118990ebe4" xsi:nil="true"/>
    <ContentItem xmlns="49c1fb53-399a-4d91-bfc2-0a118990ebe4" xsi:nil="true"/>
    <ClipArtFilename xmlns="49c1fb53-399a-4d91-bfc2-0a118990ebe4" xsi:nil="true"/>
    <TPInstallLocation xmlns="49c1fb53-399a-4d91-bfc2-0a118990ebe4" xsi:nil="true"/>
    <TimesCloned xmlns="49c1fb53-399a-4d91-bfc2-0a118990ebe4" xsi:nil="true"/>
    <PublishTargets xmlns="49c1fb53-399a-4d91-bfc2-0a118990ebe4">OfficeOnline,OfficeOnlineVNext</PublishTargets>
    <AcquiredFrom xmlns="49c1fb53-399a-4d91-bfc2-0a118990ebe4">Internal MS</AcquiredFrom>
    <AssetStart xmlns="49c1fb53-399a-4d91-bfc2-0a118990ebe4">2012-01-20T17:51:00+00:00</AssetStart>
    <FriendlyTitle xmlns="49c1fb53-399a-4d91-bfc2-0a118990ebe4" xsi:nil="true"/>
    <Provider xmlns="49c1fb53-399a-4d91-bfc2-0a118990ebe4" xsi:nil="true"/>
    <LastHandOff xmlns="49c1fb53-399a-4d91-bfc2-0a118990ebe4" xsi:nil="true"/>
    <Manager xmlns="49c1fb53-399a-4d91-bfc2-0a118990ebe4" xsi:nil="true"/>
    <UALocRecommendation xmlns="49c1fb53-399a-4d91-bfc2-0a118990ebe4">Localize</UALocRecommendation>
    <ArtSampleDocs xmlns="49c1fb53-399a-4d91-bfc2-0a118990ebe4" xsi:nil="true"/>
    <UACurrentWords xmlns="49c1fb53-399a-4d91-bfc2-0a118990ebe4" xsi:nil="true"/>
    <TPClientViewer xmlns="49c1fb53-399a-4d91-bfc2-0a118990ebe4" xsi:nil="true"/>
    <TemplateStatus xmlns="49c1fb53-399a-4d91-bfc2-0a118990ebe4">Complete</TemplateStatus>
    <ShowIn xmlns="49c1fb53-399a-4d91-bfc2-0a118990ebe4">Show everywhere</ShowIn>
    <CSXHash xmlns="49c1fb53-399a-4d91-bfc2-0a118990ebe4" xsi:nil="true"/>
    <Downloads xmlns="49c1fb53-399a-4d91-bfc2-0a118990ebe4">0</Downloads>
    <VoteCount xmlns="49c1fb53-399a-4d91-bfc2-0a118990ebe4" xsi:nil="true"/>
    <OOCacheId xmlns="49c1fb53-399a-4d91-bfc2-0a118990ebe4" xsi:nil="true"/>
    <IsDeleted xmlns="49c1fb53-399a-4d91-bfc2-0a118990ebe4">false</IsDeleted>
    <InternalTagsTaxHTField0 xmlns="49c1fb53-399a-4d91-bfc2-0a118990ebe4">
      <Terms xmlns="http://schemas.microsoft.com/office/infopath/2007/PartnerControls"/>
    </InternalTagsTaxHTField0>
    <UANotes xmlns="49c1fb53-399a-4d91-bfc2-0a118990ebe4">2003 to 2007 conversion</UANotes>
    <AssetExpire xmlns="49c1fb53-399a-4d91-bfc2-0a118990ebe4">2035-01-01T08:00:00+00:00</AssetExpire>
    <CSXSubmissionMarket xmlns="49c1fb53-399a-4d91-bfc2-0a118990ebe4" xsi:nil="true"/>
    <DSATActionTaken xmlns="49c1fb53-399a-4d91-bfc2-0a118990ebe4" xsi:nil="true"/>
    <SubmitterId xmlns="49c1fb53-399a-4d91-bfc2-0a118990ebe4" xsi:nil="true"/>
    <EditorialTags xmlns="49c1fb53-399a-4d91-bfc2-0a118990ebe4" xsi:nil="true"/>
    <TPExecutable xmlns="49c1fb53-399a-4d91-bfc2-0a118990ebe4" xsi:nil="true"/>
    <CSXSubmissionDate xmlns="49c1fb53-399a-4d91-bfc2-0a118990ebe4" xsi:nil="true"/>
    <CSXUpdate xmlns="49c1fb53-399a-4d91-bfc2-0a118990ebe4">false</CSXUpdate>
    <AssetType xmlns="49c1fb53-399a-4d91-bfc2-0a118990ebe4">TP</AssetType>
    <ApprovalLog xmlns="49c1fb53-399a-4d91-bfc2-0a118990ebe4" xsi:nil="true"/>
    <BugNumber xmlns="49c1fb53-399a-4d91-bfc2-0a118990ebe4" xsi:nil="true"/>
    <OriginAsset xmlns="49c1fb53-399a-4d91-bfc2-0a118990ebe4" xsi:nil="true"/>
    <TPComponent xmlns="49c1fb53-399a-4d91-bfc2-0a118990ebe4" xsi:nil="true"/>
    <Milestone xmlns="49c1fb53-399a-4d91-bfc2-0a118990ebe4" xsi:nil="true"/>
    <RecommendationsModifier xmlns="49c1fb53-399a-4d91-bfc2-0a118990ebe4" xsi:nil="true"/>
    <AssetId xmlns="49c1fb53-399a-4d91-bfc2-0a118990ebe4">TP102818530</AssetId>
    <PolicheckWords xmlns="49c1fb53-399a-4d91-bfc2-0a118990ebe4" xsi:nil="true"/>
    <TPLaunchHelpLink xmlns="49c1fb53-399a-4d91-bfc2-0a118990ebe4" xsi:nil="true"/>
    <IntlLocPriority xmlns="49c1fb53-399a-4d91-bfc2-0a118990ebe4" xsi:nil="true"/>
    <TPApplication xmlns="49c1fb53-399a-4d91-bfc2-0a118990ebe4" xsi:nil="true"/>
    <IntlLangReviewer xmlns="49c1fb53-399a-4d91-bfc2-0a118990ebe4" xsi:nil="true"/>
    <HandoffToMSDN xmlns="49c1fb53-399a-4d91-bfc2-0a118990ebe4" xsi:nil="true"/>
    <PlannedPubDate xmlns="49c1fb53-399a-4d91-bfc2-0a118990ebe4" xsi:nil="true"/>
    <CrawlForDependencies xmlns="49c1fb53-399a-4d91-bfc2-0a118990ebe4">false</CrawlForDependencies>
    <LocLastLocAttemptVersionLookup xmlns="49c1fb53-399a-4d91-bfc2-0a118990ebe4">798481</LocLastLocAttemptVersionLookup>
    <TrustLevel xmlns="49c1fb53-399a-4d91-bfc2-0a118990ebe4">1 Microsoft Managed Content</TrustLevel>
    <CampaignTagsTaxHTField0 xmlns="49c1fb53-399a-4d91-bfc2-0a118990ebe4">
      <Terms xmlns="http://schemas.microsoft.com/office/infopath/2007/PartnerControls"/>
    </CampaignTagsTaxHTField0>
    <TPNamespace xmlns="49c1fb53-399a-4d91-bfc2-0a118990ebe4" xsi:nil="true"/>
    <TaxCatchAll xmlns="49c1fb53-399a-4d91-bfc2-0a118990ebe4"/>
    <IsSearchable xmlns="49c1fb53-399a-4d91-bfc2-0a118990ebe4">true</IsSearchable>
    <TemplateTemplateType xmlns="49c1fb53-399a-4d91-bfc2-0a118990ebe4">PowerPoint 12 Default</TemplateTemplateType>
    <Markets xmlns="49c1fb53-399a-4d91-bfc2-0a118990ebe4"/>
    <IntlLangReview xmlns="49c1fb53-399a-4d91-bfc2-0a118990ebe4">false</IntlLangReview>
    <UAProjectedTotalWords xmlns="49c1fb53-399a-4d91-bfc2-0a118990ebe4" xsi:nil="true"/>
    <OutputCachingOn xmlns="49c1fb53-399a-4d91-bfc2-0a118990ebe4">false</OutputCachingOn>
    <AverageRating xmlns="49c1fb53-399a-4d91-bfc2-0a118990ebe4" xsi:nil="true"/>
    <LocMarketGroupTiers2 xmlns="49c1fb53-399a-4d91-bfc2-0a118990ebe4">,t:Tier 1,t:Tier 2,t:Tier 3,</LocMarketGroupTiers2>
    <APAuthor xmlns="49c1fb53-399a-4d91-bfc2-0a118990ebe4">
      <UserInfo>
        <DisplayName/>
        <AccountId>1928</AccountId>
        <AccountType/>
      </UserInfo>
    </APAuthor>
    <TPCommandLine xmlns="49c1fb53-399a-4d91-bfc2-0a118990ebe4" xsi:nil="true"/>
    <LocManualTestRequired xmlns="49c1fb53-399a-4d91-bfc2-0a118990ebe4">false</LocManualTestRequired>
    <TPAppVersion xmlns="49c1fb53-399a-4d91-bfc2-0a118990ebe4" xsi:nil="true"/>
    <EditorialStatus xmlns="49c1fb53-399a-4d91-bfc2-0a118990ebe4" xsi:nil="true"/>
    <LastModifiedDateTime xmlns="49c1fb53-399a-4d91-bfc2-0a118990ebe4" xsi:nil="true"/>
    <TPLaunchHelpLinkType xmlns="49c1fb53-399a-4d91-bfc2-0a118990ebe4">Template</TPLaunchHelpLinkType>
    <OriginalRelease xmlns="49c1fb53-399a-4d91-bfc2-0a118990ebe4">14</OriginalRelease>
    <ScenarioTagsTaxHTField0 xmlns="49c1fb53-399a-4d91-bfc2-0a118990ebe4">
      <Terms xmlns="http://schemas.microsoft.com/office/infopath/2007/PartnerControls"/>
    </ScenarioTagsTaxHTField0>
    <LocalizationTagsTaxHTField0 xmlns="49c1fb53-399a-4d91-bfc2-0a118990ebe4">
      <Terms xmlns="http://schemas.microsoft.com/office/infopath/2007/PartnerControls"/>
    </LocalizationTagsTaxHTField0>
  </documentManagement>
</p:properties>
</file>

<file path=customXml/itemProps1.xml><?xml version="1.0" encoding="utf-8"?>
<ds:datastoreItem xmlns:ds="http://schemas.openxmlformats.org/officeDocument/2006/customXml" ds:itemID="{F04B11B9-FB2E-440D-8D1F-933ED6D5C0C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480FE44-B6C2-4E24-AF15-C471C3303C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c1fb53-399a-4d91-bfc2-0a118990eb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9F482FD-4706-4284-9B82-A69A32AF05F1}">
  <ds:schemaRefs>
    <ds:schemaRef ds:uri="http://schemas.microsoft.com/office/2006/metadata/properties"/>
    <ds:schemaRef ds:uri="http://schemas.microsoft.com/office/infopath/2007/PartnerControls"/>
    <ds:schemaRef ds:uri="49c1fb53-399a-4d91-bfc2-0a118990eb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프레젠테이션(수평선 테마)</Template>
  <TotalTime>3785</TotalTime>
  <Words>1600</Words>
  <Application>Microsoft Office PowerPoint</Application>
  <PresentationFormat>화면 슬라이드 쇼(4:3)</PresentationFormat>
  <Paragraphs>323</Paragraphs>
  <Slides>24</Slides>
  <Notes>11</Notes>
  <HiddenSlides>0</HiddenSlides>
  <MMClips>0</MMClips>
  <ScaleCrop>false</ScaleCrop>
  <HeadingPairs>
    <vt:vector size="6" baseType="variant">
      <vt:variant>
        <vt:lpstr>사용한 글꼴</vt:lpstr>
      </vt:variant>
      <vt:variant>
        <vt:i4>20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24</vt:i4>
      </vt:variant>
    </vt:vector>
  </HeadingPairs>
  <TitlesOfParts>
    <vt:vector size="45" baseType="lpstr">
      <vt:lpstr>Adobe 고딕 Std B</vt:lpstr>
      <vt:lpstr>Helvetica-Light</vt:lpstr>
      <vt:lpstr>HUSanbitSsansMedium</vt:lpstr>
      <vt:lpstr>HUSanbitSsansRegular</vt:lpstr>
      <vt:lpstr>HUWindgoth150</vt:lpstr>
      <vt:lpstr>HY견고딕</vt:lpstr>
      <vt:lpstr>HY그래픽M</vt:lpstr>
      <vt:lpstr>HY목각파임B</vt:lpstr>
      <vt:lpstr>HY엽서M</vt:lpstr>
      <vt:lpstr>HY헤드라인M</vt:lpstr>
      <vt:lpstr>OTGureumGothicB</vt:lpstr>
      <vt:lpstr>YDVYGO32</vt:lpstr>
      <vt:lpstr>YDVYGO35</vt:lpstr>
      <vt:lpstr>굴림</vt:lpstr>
      <vt:lpstr>맑은 고딕</vt:lpstr>
      <vt:lpstr>문체부 제목 돋음체</vt:lpstr>
      <vt:lpstr>함초롬바탕</vt:lpstr>
      <vt:lpstr>Arial</vt:lpstr>
      <vt:lpstr>Times New Roman</vt:lpstr>
      <vt:lpstr>Wingdings</vt:lpstr>
      <vt:lpstr>Level</vt:lpstr>
      <vt:lpstr>진로와 직업</vt:lpstr>
      <vt:lpstr>Ⅰ. 진로와 나의 이해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subject/>
  <dc:creator>PC</dc:creator>
  <cp:keywords/>
  <dc:description/>
  <cp:lastModifiedBy>young yoon</cp:lastModifiedBy>
  <cp:revision>54</cp:revision>
  <dcterms:created xsi:type="dcterms:W3CDTF">2024-05-29T05:55:53Z</dcterms:created>
  <dcterms:modified xsi:type="dcterms:W3CDTF">2025-12-16T06:55:52Z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TC060874521042</vt:lpwstr>
  </property>
  <property fmtid="{D5CDD505-2E9C-101B-9397-08002B2CF9AE}" pid="3" name="InternalTags">
    <vt:lpwstr/>
  </property>
  <property fmtid="{D5CDD505-2E9C-101B-9397-08002B2CF9AE}" pid="4" name="ContentTypeId">
    <vt:lpwstr>0x01010070926BE6910EE541A5C8A9203B4061CC0400C52140320FE295488DD4381964E77F84</vt:lpwstr>
  </property>
  <property fmtid="{D5CDD505-2E9C-101B-9397-08002B2CF9AE}" pid="5" name="FeatureTags">
    <vt:lpwstr/>
  </property>
  <property fmtid="{D5CDD505-2E9C-101B-9397-08002B2CF9AE}" pid="6" name="LocalizationTags">
    <vt:lpwstr/>
  </property>
  <property fmtid="{D5CDD505-2E9C-101B-9397-08002B2CF9AE}" pid="7" name="ScenarioTags">
    <vt:lpwstr/>
  </property>
  <property fmtid="{D5CDD505-2E9C-101B-9397-08002B2CF9AE}" pid="8" name="CampaignTags">
    <vt:lpwstr/>
  </property>
  <property fmtid="{D5CDD505-2E9C-101B-9397-08002B2CF9AE}" pid="9" name="Order">
    <vt:r8>12803100</vt:r8>
  </property>
  <property fmtid="{D5CDD505-2E9C-101B-9397-08002B2CF9AE}" pid="10" name="HiddenCategoryTags">
    <vt:lpwstr/>
  </property>
  <property fmtid="{D5CDD505-2E9C-101B-9397-08002B2CF9AE}" pid="11" name="ImageGenStatus">
    <vt:i4>0</vt:i4>
  </property>
  <property fmtid="{D5CDD505-2E9C-101B-9397-08002B2CF9AE}" pid="12" name="CategoryTags">
    <vt:lpwstr/>
  </property>
  <property fmtid="{D5CDD505-2E9C-101B-9397-08002B2CF9AE}" pid="13" name="Applications">
    <vt:lpwstr/>
  </property>
  <property fmtid="{D5CDD505-2E9C-101B-9397-08002B2CF9AE}" pid="14" name="LocMarketGroupTiers">
    <vt:lpwstr>,t:Tier 1,t:Tier 2,t:Tier 3,</vt:lpwstr>
  </property>
</Properties>
</file>